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6" r:id="rId5"/>
    <p:sldId id="293" r:id="rId6"/>
    <p:sldId id="262" r:id="rId7"/>
    <p:sldId id="305" r:id="rId8"/>
    <p:sldId id="276" r:id="rId9"/>
    <p:sldId id="306" r:id="rId10"/>
    <p:sldId id="296" r:id="rId11"/>
    <p:sldId id="297" r:id="rId12"/>
    <p:sldId id="298" r:id="rId13"/>
    <p:sldId id="326" r:id="rId14"/>
    <p:sldId id="494" r:id="rId15"/>
    <p:sldId id="299" r:id="rId16"/>
    <p:sldId id="308" r:id="rId17"/>
    <p:sldId id="303" r:id="rId18"/>
    <p:sldId id="331" r:id="rId19"/>
    <p:sldId id="332" r:id="rId20"/>
    <p:sldId id="310" r:id="rId21"/>
    <p:sldId id="337" r:id="rId22"/>
    <p:sldId id="334" r:id="rId23"/>
    <p:sldId id="322" r:id="rId24"/>
    <p:sldId id="323" r:id="rId25"/>
    <p:sldId id="336" r:id="rId26"/>
    <p:sldId id="493" r:id="rId27"/>
    <p:sldId id="333" r:id="rId28"/>
    <p:sldId id="318" r:id="rId29"/>
    <p:sldId id="321" r:id="rId30"/>
    <p:sldId id="316" r:id="rId31"/>
    <p:sldId id="317" r:id="rId32"/>
    <p:sldId id="311" r:id="rId33"/>
    <p:sldId id="324" r:id="rId34"/>
    <p:sldId id="300" r:id="rId35"/>
    <p:sldId id="329" r:id="rId36"/>
    <p:sldId id="307" r:id="rId37"/>
    <p:sldId id="286" r:id="rId38"/>
    <p:sldId id="271" r:id="rId39"/>
    <p:sldId id="478" r:id="rId40"/>
    <p:sldId id="335" r:id="rId41"/>
    <p:sldId id="27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72A018-AF6A-354E-491C-1E591153ED57}" name="Osborne, James R MCPO USN DCNO N1 (USA)" initials="O(" userId="S::james.r.osborne.mil@us.navy.mil::db38b5b9-a24d-48a5-8eba-4cddad04ac17" providerId="AD"/>
  <p188:author id="{B4172C1D-7990-2012-66EB-C077C9C1CF0A}" name="Collins, K R (KC) PO1 USN NAVRESPRODEVCEN LA (USA)" initials="C(" userId="S::karen.r.collins4.mil@us.navy.mil::47aadf89-4291-4efb-8cce-4b07687a5e6b" providerId="AD"/>
  <p188:author id="{48BBD651-3C36-6992-3FB2-0621D4349A76}" name="Gardner, Steven L PO1 USN NSSATC HQ (USA)" initials="SG" userId="S::steven.l.gardner16.mil@us.navy.mil::d40a2193-434a-4150-aa78-8e58895ac27f" providerId="AD"/>
  <p188:author id="{C2695ECE-25D1-BD04-F57E-198AE06FDB87}" name="Edmonston, Douglas A SCPO USN CBC GULFPORT MS (USA)" initials="E(" userId="S::douglas.a.edmonston.mil@us.navy.mil::af5b9239-1866-4b1f-a601-d58887d3075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F7C8F9-4208-49B0-843D-98F844DE28E0}" v="2" dt="2025-12-08T14:32:24.87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9" d="100"/>
          <a:sy n="149" d="100"/>
        </p:scale>
        <p:origin x="292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EDB4D-0AA0-4AB1-8314-363590B73539}"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1ADCF-32D8-418E-BB9E-77375191B9AF}" type="slidenum">
              <a:rPr lang="en-US" smtClean="0"/>
              <a:t>‹#›</a:t>
            </a:fld>
            <a:endParaRPr lang="en-US"/>
          </a:p>
        </p:txBody>
      </p:sp>
    </p:spTree>
    <p:extLst>
      <p:ext uri="{BB962C8B-B14F-4D97-AF65-F5344CB8AC3E}">
        <p14:creationId xmlns:p14="http://schemas.microsoft.com/office/powerpoint/2010/main" val="1354885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mynavyhr.navy.mil/Career-Management/Detailing/Enlisted/Senior-Enlisted-Marketplac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mynavyhr.navy.mil/Career-Management/Detailing/Enlisted/Detailing-Marketplac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mynavyhr.navy.mil/References/Pay-Benefits/SDIP/"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mailto:askmncc.fct@navy.mi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Required: 80 min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57226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48D64-18DA-2BA1-3A50-E7715578B5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DCF6F0-E6A9-1DD7-924D-9B0CA56843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EE36C6-0056-7F42-E6EE-9244BD03309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t>FACILITATOR GUIDE:</a:t>
            </a:r>
          </a:p>
          <a:p>
            <a:pPr marL="171450" indent="-171450">
              <a:buFont typeface="Wingdings" panose="05000000000000000000" pitchFamily="2" charset="2"/>
              <a:buChar char="§"/>
            </a:pPr>
            <a:r>
              <a:rPr lang="en-US">
                <a:latin typeface="Tahoma"/>
                <a:ea typeface="Tahoma"/>
                <a:cs typeface="Tahoma"/>
              </a:rPr>
              <a:t> Sailors must ensure their MNA contact information is up to date. This will prevent detailers from</a:t>
            </a:r>
            <a:r>
              <a:rPr lang="en-US" baseline="0">
                <a:latin typeface="Tahoma"/>
                <a:ea typeface="Tahoma"/>
                <a:cs typeface="Tahoma"/>
              </a:rPr>
              <a:t> </a:t>
            </a:r>
            <a:r>
              <a:rPr lang="en-US">
                <a:latin typeface="Tahoma"/>
                <a:ea typeface="Tahoma"/>
                <a:cs typeface="Tahoma"/>
              </a:rPr>
              <a:t>having issues with contacting the Sailor regarding</a:t>
            </a:r>
            <a:r>
              <a:rPr lang="en-US" baseline="0">
                <a:latin typeface="Tahoma"/>
                <a:ea typeface="Tahoma"/>
                <a:cs typeface="Tahoma"/>
              </a:rPr>
              <a:t> </a:t>
            </a:r>
            <a:r>
              <a:rPr lang="en-US">
                <a:latin typeface="Tahoma"/>
                <a:ea typeface="Tahoma"/>
                <a:cs typeface="Tahoma"/>
              </a:rPr>
              <a:t>orders and career intentions. </a:t>
            </a:r>
          </a:p>
          <a:p>
            <a:pPr marL="171450" indent="-171450">
              <a:buFont typeface="Wingdings" panose="05000000000000000000" pitchFamily="2" charset="2"/>
              <a:buChar char="§"/>
            </a:pPr>
            <a:endParaRPr lang="en-US"/>
          </a:p>
          <a:p>
            <a:pPr marL="171450" indent="-171450">
              <a:buFont typeface="Wingdings" panose="05000000000000000000" pitchFamily="2" charset="2"/>
              <a:buChar char="§"/>
            </a:pPr>
            <a:r>
              <a:rPr lang="en-US">
                <a:latin typeface="Tahoma"/>
                <a:ea typeface="Tahoma"/>
                <a:cs typeface="Tahoma"/>
              </a:rPr>
              <a:t> In </a:t>
            </a:r>
            <a:r>
              <a:rPr lang="en-US" err="1">
                <a:latin typeface="Tahoma"/>
                <a:ea typeface="Tahoma"/>
                <a:cs typeface="Tahoma"/>
              </a:rPr>
              <a:t>MyNavy</a:t>
            </a:r>
            <a:r>
              <a:rPr lang="en-US">
                <a:latin typeface="Tahoma"/>
                <a:ea typeface="Tahoma"/>
                <a:cs typeface="Tahoma"/>
              </a:rPr>
              <a:t> Assignment you can:</a:t>
            </a:r>
          </a:p>
          <a:p>
            <a:pPr lvl="1" indent="-171450">
              <a:buFont typeface="Wingdings" panose="05000000000000000000" pitchFamily="2" charset="2"/>
              <a:buChar char="§"/>
            </a:pPr>
            <a:r>
              <a:rPr lang="en-US">
                <a:latin typeface="Tahoma"/>
                <a:ea typeface="Tahoma"/>
                <a:cs typeface="Tahoma"/>
              </a:rPr>
              <a:t> Explore new opportunities for personal growth, promotion and rewarding service. </a:t>
            </a:r>
          </a:p>
          <a:p>
            <a:pPr lvl="1" indent="-171450">
              <a:buFont typeface="Wingdings" panose="05000000000000000000" pitchFamily="2" charset="2"/>
              <a:buChar char="§"/>
            </a:pPr>
            <a:r>
              <a:rPr lang="en-US">
                <a:latin typeface="Tahoma"/>
                <a:ea typeface="Tahoma"/>
                <a:cs typeface="Tahoma"/>
              </a:rPr>
              <a:t> Showcase personal skills and market yourself to future commands. </a:t>
            </a:r>
          </a:p>
          <a:p>
            <a:pPr lvl="1" indent="-171450">
              <a:buFont typeface="Wingdings" panose="05000000000000000000" pitchFamily="2" charset="2"/>
              <a:buChar char="§"/>
            </a:pPr>
            <a:r>
              <a:rPr lang="en-US">
                <a:latin typeface="Tahoma"/>
                <a:ea typeface="Tahoma"/>
                <a:cs typeface="Tahoma"/>
              </a:rPr>
              <a:t> Apply for jobs, interact with detailers and track Permanent Change of Station (PCS) orders.</a:t>
            </a:r>
          </a:p>
          <a:p>
            <a:pPr marL="171450" indent="-171450">
              <a:buFont typeface="Wingdings" panose="05000000000000000000" pitchFamily="2" charset="2"/>
              <a:buChar char="§"/>
            </a:pPr>
            <a:endParaRPr lang="en-US"/>
          </a:p>
          <a:p>
            <a:pPr marL="171450" indent="-171450">
              <a:buFont typeface="Wingdings" panose="05000000000000000000" pitchFamily="2" charset="2"/>
              <a:buChar char="§"/>
            </a:pPr>
            <a:r>
              <a:rPr lang="en-US">
                <a:latin typeface="Tahoma"/>
                <a:ea typeface="Tahoma"/>
                <a:cs typeface="Tahoma"/>
              </a:rPr>
              <a:t> MNA increases your visibility to all generated jobs (vacancies) in the detailing cycle, both jobs that are open for application and closed (not available for application due to mission requirements). </a:t>
            </a:r>
          </a:p>
          <a:p>
            <a:pPr marL="171450" indent="-171450">
              <a:buFont typeface="Wingdings" panose="05000000000000000000" pitchFamily="2" charset="2"/>
              <a:buChar char="§"/>
            </a:pPr>
            <a:endParaRPr lang="en-US"/>
          </a:p>
        </p:txBody>
      </p:sp>
      <p:sp>
        <p:nvSpPr>
          <p:cNvPr id="4" name="Slide Number Placeholder 3">
            <a:extLst>
              <a:ext uri="{FF2B5EF4-FFF2-40B4-BE49-F238E27FC236}">
                <a16:creationId xmlns:a16="http://schemas.microsoft.com/office/drawing/2014/main" id="{2F75D9F1-1D87-C176-B398-96E37F5E547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37520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t>FACILITATOR GUIDE:</a:t>
            </a:r>
          </a:p>
          <a:p>
            <a:pPr marL="171450" indent="-171450">
              <a:buFont typeface="Wingdings" panose="05000000000000000000" pitchFamily="2" charset="2"/>
              <a:buChar char="§"/>
            </a:pPr>
            <a:r>
              <a:rPr lang="en-US">
                <a:latin typeface="Tahoma"/>
                <a:ea typeface="Tahoma"/>
                <a:cs typeface="Tahoma"/>
              </a:rPr>
              <a:t>Discuss location of “View Access/TAR Negotiation window Table" - Table is on following slide. Application cycle begins the end of EVEN months (Feb, Apr, Jun, </a:t>
            </a:r>
            <a:r>
              <a:rPr lang="en-US" err="1">
                <a:latin typeface="Tahoma"/>
                <a:ea typeface="Tahoma"/>
                <a:cs typeface="Tahoma"/>
              </a:rPr>
              <a:t>etc</a:t>
            </a:r>
            <a:r>
              <a:rPr lang="en-US">
                <a:latin typeface="Tahoma"/>
                <a:ea typeface="Tahoma"/>
                <a:cs typeface="Tahoma"/>
              </a:rPr>
              <a:t>) and is open typically for 10-12 days. </a:t>
            </a:r>
          </a:p>
          <a:p>
            <a:pPr marL="171450" indent="-171450">
              <a:buFont typeface="Wingdings" panose="05000000000000000000" pitchFamily="2" charset="2"/>
              <a:buChar char="§"/>
            </a:pPr>
            <a:r>
              <a:rPr lang="en-US">
                <a:latin typeface="Tahoma"/>
                <a:ea typeface="Tahoma"/>
                <a:cs typeface="Tahoma"/>
              </a:rPr>
              <a:t>Discuss location of Schedule -  Use button located on left for Active duty/TAR schedule. Schedule breaks down each month by PHASE of cycle. It is color coded, GREEN is the application phase.</a:t>
            </a:r>
            <a:endParaRPr lang="en-US"/>
          </a:p>
          <a:p>
            <a:pPr marL="171450" indent="-171450">
              <a:buFont typeface="Wingdings" panose="05000000000000000000" pitchFamily="2" charset="2"/>
              <a:buChar char="§"/>
            </a:pPr>
            <a:r>
              <a:rPr lang="en-US">
                <a:latin typeface="Tahoma"/>
                <a:ea typeface="Tahoma"/>
                <a:cs typeface="Tahoma"/>
              </a:rPr>
              <a:t>Discuss “Phase” cycles – There are 7 phases that Sailors should be aware of: TYCOM requisition, Integrated Readiness Requisition review, NPC Requisition scrub, Available for Applications, Command Comments, Detailer selection, and Application Results. (Maintenance/Alignment/REQ load are also listed on the schedule) </a:t>
            </a:r>
          </a:p>
          <a:p>
            <a:pPr marL="171450" indent="-171450">
              <a:buFont typeface="Wingdings" panose="05000000000000000000" pitchFamily="2" charset="2"/>
              <a:buChar char="§"/>
            </a:pPr>
            <a:r>
              <a:rPr lang="en-US">
                <a:latin typeface="Tahoma"/>
                <a:ea typeface="Tahoma"/>
                <a:cs typeface="Tahoma"/>
              </a:rPr>
              <a:t>Discuss and encourage Sailor Tutorial to aid in their navigation – Sailors should pay special attention to the "My Info" section of the tutorial! This will walk them through how to update personal information, Preferences, and their Resume. </a:t>
            </a:r>
            <a:endParaRPr lang="en-US"/>
          </a:p>
          <a:p>
            <a:pPr marL="171450" indent="-171450">
              <a:buFont typeface="Wingdings" panose="05000000000000000000" pitchFamily="2" charset="2"/>
              <a:buChar char="§"/>
            </a:pPr>
            <a:r>
              <a:rPr lang="en-US">
                <a:latin typeface="Tahoma"/>
                <a:ea typeface="Tahoma"/>
                <a:cs typeface="Tahoma"/>
              </a:rPr>
              <a:t>Discuss and encourage CCC/Command Tutorial for your CDT – Should be reviewed by all members of the CDT in order to assist Sailors with questions about MNA.</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31097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t>FACILITATOR GUIDE:</a:t>
            </a:r>
          </a:p>
          <a:p>
            <a:pPr marL="171450" indent="-171450">
              <a:buFont typeface="Wingdings" panose="05000000000000000000" pitchFamily="2" charset="2"/>
              <a:buChar char="§"/>
            </a:pPr>
            <a:r>
              <a:rPr lang="en-US">
                <a:latin typeface="Tahoma"/>
                <a:ea typeface="Tahoma"/>
                <a:cs typeface="Tahoma"/>
              </a:rPr>
              <a:t>Discuss purpose of PRD/SEAOS impact in relation to submission timelines IAW their negotiation window.</a:t>
            </a:r>
            <a:endParaRPr lang="en-US">
              <a:solidFill>
                <a:srgbClr val="FFFF00"/>
              </a:solidFill>
              <a:latin typeface="Tahoma"/>
              <a:ea typeface="Tahoma"/>
              <a:cs typeface="Tahoma"/>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19883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a:t>FACILITATOR GUIDE:</a:t>
            </a:r>
          </a:p>
          <a:p>
            <a:pPr marL="171450" indent="-171450">
              <a:buFont typeface="Wingdings" panose="05000000000000000000" pitchFamily="2" charset="2"/>
              <a:buChar char="§"/>
            </a:pPr>
            <a:r>
              <a:rPr lang="en-US">
                <a:latin typeface="Tahoma"/>
                <a:ea typeface="Tahoma"/>
                <a:cs typeface="Tahoma"/>
              </a:rPr>
              <a:t>Recommend</a:t>
            </a:r>
            <a:r>
              <a:rPr lang="en-US" baseline="0">
                <a:latin typeface="Tahoma"/>
                <a:ea typeface="Tahoma"/>
                <a:cs typeface="Tahoma"/>
              </a:rPr>
              <a:t> </a:t>
            </a:r>
            <a:r>
              <a:rPr lang="en-US">
                <a:latin typeface="Tahoma"/>
                <a:ea typeface="Tahoma"/>
                <a:cs typeface="Tahoma"/>
              </a:rPr>
              <a:t>users complete My Preferences prior</a:t>
            </a:r>
            <a:r>
              <a:rPr lang="en-US" baseline="0">
                <a:latin typeface="Tahoma"/>
                <a:ea typeface="Tahoma"/>
                <a:cs typeface="Tahoma"/>
              </a:rPr>
              <a:t> to entering negotiation window.</a:t>
            </a:r>
            <a:r>
              <a:rPr lang="en-US">
                <a:latin typeface="Tahoma"/>
                <a:ea typeface="Tahoma"/>
                <a:cs typeface="Tahoma"/>
              </a:rPr>
              <a:t> </a:t>
            </a:r>
          </a:p>
          <a:p>
            <a:pPr marL="171450" indent="-171450">
              <a:buFont typeface="Wingdings" panose="05000000000000000000" pitchFamily="2" charset="2"/>
              <a:buChar char="§"/>
            </a:pPr>
            <a:r>
              <a:rPr lang="en-US"/>
              <a:t>Discuss keeping “My Preferences” up to date at all times.  </a:t>
            </a:r>
          </a:p>
          <a:p>
            <a:pPr marL="171450" indent="-171450">
              <a:buFont typeface="Wingdings" panose="05000000000000000000" pitchFamily="2" charset="2"/>
              <a:buChar char="§"/>
            </a:pPr>
            <a:r>
              <a:rPr lang="en-US">
                <a:latin typeface="Tahoma"/>
                <a:ea typeface="Tahoma"/>
                <a:cs typeface="Tahoma"/>
              </a:rPr>
              <a:t>Discuss keeping “My Sailor Info” up to date at all times.  Detailers can reach out to notify of new incentives</a:t>
            </a:r>
            <a:r>
              <a:rPr lang="en-US" baseline="0">
                <a:latin typeface="Tahoma"/>
                <a:ea typeface="Tahoma"/>
                <a:cs typeface="Tahoma"/>
              </a:rPr>
              <a:t> and potential orders.</a:t>
            </a:r>
            <a:endParaRPr lang="en-US"/>
          </a:p>
          <a:p>
            <a:pPr>
              <a:buFont typeface="Arial" panose="020B0604020202020204" pitchFamily="34" charset="0"/>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93739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GUIDE:</a:t>
            </a:r>
          </a:p>
          <a:p>
            <a:r>
              <a:rPr lang="en-US">
                <a:latin typeface="Tahoma"/>
                <a:ea typeface="Tahoma"/>
                <a:cs typeface="Tahoma"/>
              </a:rPr>
              <a:t>Discuss numerical sections must be sequential. (ex: 1, 2, 3, 4 not 1, 3, 4, 2, 5)</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08457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*Have Sailors review the Sailor Tutorial on the MNA login page for details on applications!</a:t>
            </a:r>
            <a:endParaRPr lang="en-US" b="1"/>
          </a:p>
          <a:p>
            <a:endParaRPr lang="en-US" b="1"/>
          </a:p>
          <a:p>
            <a:r>
              <a:rPr lang="en-US" b="1"/>
              <a:t>FACILITATOR GUIDE:</a:t>
            </a:r>
          </a:p>
          <a:p>
            <a:pPr marL="171450" indent="-171450">
              <a:buFont typeface="Wingdings" panose="05000000000000000000" pitchFamily="2" charset="2"/>
              <a:buChar char="§"/>
            </a:pPr>
            <a:r>
              <a:rPr lang="en-US" b="0" u="sng">
                <a:latin typeface="Tahoma"/>
                <a:ea typeface="Tahoma"/>
                <a:cs typeface="Tahoma"/>
              </a:rPr>
              <a:t>Submit Applications</a:t>
            </a:r>
            <a:r>
              <a:rPr lang="en-US" b="0">
                <a:latin typeface="Tahoma"/>
                <a:ea typeface="Tahoma"/>
                <a:cs typeface="Tahoma"/>
              </a:rPr>
              <a:t>: Displays when you are within your order detailing negotiation window and authorized to submit</a:t>
            </a:r>
            <a:r>
              <a:rPr lang="en-US" b="0" baseline="0">
                <a:latin typeface="Tahoma"/>
                <a:ea typeface="Tahoma"/>
                <a:cs typeface="Tahoma"/>
              </a:rPr>
              <a:t> </a:t>
            </a:r>
            <a:r>
              <a:rPr lang="en-US" b="0">
                <a:latin typeface="Tahoma"/>
                <a:ea typeface="Tahoma"/>
                <a:cs typeface="Tahoma"/>
              </a:rPr>
              <a:t>up to seven applications.</a:t>
            </a:r>
          </a:p>
          <a:p>
            <a:pPr marL="171450" indent="-171450">
              <a:buFont typeface="Wingdings" panose="05000000000000000000" pitchFamily="2" charset="2"/>
              <a:buChar char="§"/>
            </a:pPr>
            <a:r>
              <a:rPr lang="en-US" b="0" u="sng"/>
              <a:t>Applied</a:t>
            </a:r>
            <a:r>
              <a:rPr lang="en-US" b="0"/>
              <a:t>: Displays the number of applications you have submitted up to seven.</a:t>
            </a:r>
          </a:p>
          <a:p>
            <a:pPr marL="171450" indent="-171450">
              <a:buFont typeface="Wingdings" panose="05000000000000000000" pitchFamily="2" charset="2"/>
              <a:buChar char="§"/>
            </a:pPr>
            <a:r>
              <a:rPr lang="en-US" b="0" u="sng"/>
              <a:t>Selected:</a:t>
            </a:r>
            <a:r>
              <a:rPr lang="en-US" b="0"/>
              <a:t> Displays when you have been selected for a job.</a:t>
            </a:r>
          </a:p>
          <a:p>
            <a:pPr marL="171450" indent="-171450">
              <a:buFont typeface="Wingdings" panose="05000000000000000000" pitchFamily="2" charset="2"/>
              <a:buChar char="§"/>
            </a:pPr>
            <a:r>
              <a:rPr lang="en-US" b="0" u="sng"/>
              <a:t>Orders Under Review</a:t>
            </a:r>
            <a:r>
              <a:rPr lang="en-US" b="0"/>
              <a:t>: Displays when you have been selected for a job and your orders are being processed.</a:t>
            </a:r>
          </a:p>
          <a:p>
            <a:pPr marL="171450" indent="-171450">
              <a:buFont typeface="Wingdings" panose="05000000000000000000" pitchFamily="2" charset="2"/>
              <a:buChar char="§"/>
            </a:pPr>
            <a:r>
              <a:rPr lang="en-US" b="0" u="sng"/>
              <a:t>Orders Pending Release</a:t>
            </a:r>
            <a:r>
              <a:rPr lang="en-US" b="0"/>
              <a:t>: Your orders are waiting final</a:t>
            </a:r>
            <a:r>
              <a:rPr lang="en-US" b="0" baseline="0"/>
              <a:t> </a:t>
            </a:r>
            <a:r>
              <a:rPr lang="en-US" b="0"/>
              <a:t>release.</a:t>
            </a:r>
          </a:p>
          <a:p>
            <a:pPr marL="171450" indent="-171450">
              <a:buFont typeface="Wingdings" panose="05000000000000000000" pitchFamily="2" charset="2"/>
              <a:buChar char="§"/>
            </a:pPr>
            <a:r>
              <a:rPr lang="en-US" b="0" u="sng"/>
              <a:t>Orders Negotiation Window Closed</a:t>
            </a:r>
            <a:r>
              <a:rPr lang="en-US" b="0"/>
              <a:t>: Displays “The order negotiation window has closed for this cycle” when</a:t>
            </a:r>
            <a:r>
              <a:rPr lang="en-US" b="0" baseline="0"/>
              <a:t> </a:t>
            </a:r>
            <a:r>
              <a:rPr lang="en-US" b="0"/>
              <a:t>MNA will no longer accept applications for that cycle.</a:t>
            </a:r>
          </a:p>
          <a:p>
            <a:pPr marL="171450" indent="-171450">
              <a:buFont typeface="Wingdings" panose="05000000000000000000" pitchFamily="2" charset="2"/>
              <a:buChar char="§"/>
            </a:pPr>
            <a:r>
              <a:rPr lang="en-US" b="0" u="sng"/>
              <a:t>Blank/Expired Projection Rotation Date</a:t>
            </a:r>
            <a:r>
              <a:rPr lang="en-US" b="0"/>
              <a:t>: Displays “Your projected rotation date (PRD) is blank or expired.</a:t>
            </a:r>
            <a:r>
              <a:rPr lang="en-US" b="0" baseline="0"/>
              <a:t> </a:t>
            </a:r>
            <a:r>
              <a:rPr lang="en-US" b="0"/>
              <a:t>Please contact your Rating Detailer” when your PRD is blank or expired.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80522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*Have Sailors review the Sailor Tutorial on the MNA login page for details on applications!</a:t>
            </a:r>
            <a:endParaRPr lang="en-US" b="1"/>
          </a:p>
          <a:p>
            <a:endParaRPr lang="en-US" b="1"/>
          </a:p>
          <a:p>
            <a:r>
              <a:rPr lang="en-US" b="1"/>
              <a:t>FACILITATOR GUIDE:</a:t>
            </a:r>
          </a:p>
          <a:p>
            <a:pPr marL="171450" indent="-171450">
              <a:buFont typeface="Wingdings" panose="05000000000000000000" pitchFamily="2" charset="2"/>
              <a:buChar char="§"/>
            </a:pPr>
            <a:r>
              <a:rPr lang="en-US" b="0" u="sng">
                <a:latin typeface="Tahoma"/>
                <a:ea typeface="Tahoma"/>
                <a:cs typeface="Tahoma"/>
              </a:rPr>
              <a:t>Submit Applications</a:t>
            </a:r>
            <a:r>
              <a:rPr lang="en-US" b="0">
                <a:latin typeface="Tahoma"/>
                <a:ea typeface="Tahoma"/>
                <a:cs typeface="Tahoma"/>
              </a:rPr>
              <a:t>: Displays when you are within your order detailing negotiation window and authorized to submit</a:t>
            </a:r>
            <a:r>
              <a:rPr lang="en-US" b="0" baseline="0">
                <a:latin typeface="Tahoma"/>
                <a:ea typeface="Tahoma"/>
                <a:cs typeface="Tahoma"/>
              </a:rPr>
              <a:t> </a:t>
            </a:r>
            <a:r>
              <a:rPr lang="en-US" b="0">
                <a:latin typeface="Tahoma"/>
                <a:ea typeface="Tahoma"/>
                <a:cs typeface="Tahoma"/>
              </a:rPr>
              <a:t>up to seven applications.</a:t>
            </a:r>
          </a:p>
          <a:p>
            <a:pPr marL="171450" indent="-171450">
              <a:buFont typeface="Wingdings" panose="05000000000000000000" pitchFamily="2" charset="2"/>
              <a:buChar char="§"/>
            </a:pPr>
            <a:r>
              <a:rPr lang="en-US" b="0" u="sng"/>
              <a:t>Applied</a:t>
            </a:r>
            <a:r>
              <a:rPr lang="en-US" b="0"/>
              <a:t>: Displays the number of applications you have submitted up to seven.</a:t>
            </a:r>
          </a:p>
          <a:p>
            <a:pPr marL="171450" indent="-171450">
              <a:buFont typeface="Wingdings" panose="05000000000000000000" pitchFamily="2" charset="2"/>
              <a:buChar char="§"/>
            </a:pPr>
            <a:r>
              <a:rPr lang="en-US" b="0" u="sng"/>
              <a:t>Selected:</a:t>
            </a:r>
            <a:r>
              <a:rPr lang="en-US" b="0"/>
              <a:t> Displays when you have been selected for a job.</a:t>
            </a:r>
          </a:p>
          <a:p>
            <a:pPr marL="171450" indent="-171450">
              <a:buFont typeface="Wingdings" panose="05000000000000000000" pitchFamily="2" charset="2"/>
              <a:buChar char="§"/>
            </a:pPr>
            <a:r>
              <a:rPr lang="en-US" b="0" u="sng"/>
              <a:t>Orders Under Review</a:t>
            </a:r>
            <a:r>
              <a:rPr lang="en-US" b="0"/>
              <a:t>: Displays when you have been selected for a job and your orders are being processed.</a:t>
            </a:r>
          </a:p>
          <a:p>
            <a:pPr marL="171450" indent="-171450">
              <a:buFont typeface="Wingdings" panose="05000000000000000000" pitchFamily="2" charset="2"/>
              <a:buChar char="§"/>
            </a:pPr>
            <a:r>
              <a:rPr lang="en-US" b="0" u="sng"/>
              <a:t>Orders Pending Release</a:t>
            </a:r>
            <a:r>
              <a:rPr lang="en-US" b="0"/>
              <a:t>: Your orders are waiting final</a:t>
            </a:r>
            <a:r>
              <a:rPr lang="en-US" b="0" baseline="0"/>
              <a:t> </a:t>
            </a:r>
            <a:r>
              <a:rPr lang="en-US" b="0"/>
              <a:t>release.</a:t>
            </a:r>
          </a:p>
          <a:p>
            <a:pPr marL="171450" indent="-171450">
              <a:buFont typeface="Wingdings" panose="05000000000000000000" pitchFamily="2" charset="2"/>
              <a:buChar char="§"/>
            </a:pPr>
            <a:r>
              <a:rPr lang="en-US" b="0" u="sng"/>
              <a:t>Orders Negotiation Window Closed</a:t>
            </a:r>
            <a:r>
              <a:rPr lang="en-US" b="0"/>
              <a:t>: Displays “The order negotiation window has closed for this cycle” when</a:t>
            </a:r>
            <a:r>
              <a:rPr lang="en-US" b="0" baseline="0"/>
              <a:t> </a:t>
            </a:r>
            <a:r>
              <a:rPr lang="en-US" b="0"/>
              <a:t>MNA will no longer accept applications for that cycle.</a:t>
            </a:r>
          </a:p>
          <a:p>
            <a:pPr marL="171450" indent="-171450">
              <a:buFont typeface="Wingdings" panose="05000000000000000000" pitchFamily="2" charset="2"/>
              <a:buChar char="§"/>
            </a:pPr>
            <a:r>
              <a:rPr lang="en-US" b="0" u="sng"/>
              <a:t>Blank/Expired Projection Rotation Date</a:t>
            </a:r>
            <a:r>
              <a:rPr lang="en-US" b="0"/>
              <a:t>: Displays “Your projected rotation date (PRD) is blank or expired.</a:t>
            </a:r>
            <a:r>
              <a:rPr lang="en-US" b="0" baseline="0"/>
              <a:t> </a:t>
            </a:r>
            <a:r>
              <a:rPr lang="en-US" b="0"/>
              <a:t>Please contact your Rating Detailer” when your PRD is blank or expired.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74490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t>FACILITATOR GUIDE:</a:t>
            </a:r>
          </a:p>
          <a:p>
            <a:pPr marL="171450" indent="-171450">
              <a:buFont typeface="Wingdings"/>
              <a:buChar char="§"/>
              <a:defRPr/>
            </a:pPr>
            <a:r>
              <a:rPr lang="en-US"/>
              <a:t>NWAEs for advancement to E-5 and E-6 for the BBA ratings will transition to Rating Knowledge Exams (RKEs) to attain CA2P and A2P eligibility. Professional Military Knowledge PMKEE and Enlisted Leader Development LDC courses are eligibility requirements to take RKEs as well as specific rating requirements.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78212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CA2P: </a:t>
            </a:r>
          </a:p>
          <a:p>
            <a:r>
              <a:rPr lang="en-US" b="0"/>
              <a:t>Command Advance to Position. Applicants must: </a:t>
            </a:r>
          </a:p>
          <a:p>
            <a:pPr marL="171450" indent="-171450">
              <a:buFont typeface="Arial" panose="020B0604020202020204" pitchFamily="34" charset="0"/>
              <a:buChar char="•"/>
            </a:pPr>
            <a:r>
              <a:rPr lang="en-US" b="0"/>
              <a:t>PNA last NWAE</a:t>
            </a:r>
          </a:p>
          <a:p>
            <a:pPr marL="171450" indent="-171450">
              <a:buFont typeface="Arial" panose="020B0604020202020204" pitchFamily="34" charset="0"/>
              <a:buChar char="•"/>
            </a:pPr>
            <a:r>
              <a:rPr lang="en-US" b="0"/>
              <a:t>Have 24 months cumulative seat time</a:t>
            </a:r>
          </a:p>
          <a:p>
            <a:pPr marL="171450" indent="-171450">
              <a:buFont typeface="Arial" panose="020B0604020202020204" pitchFamily="34" charset="0"/>
              <a:buChar char="•"/>
            </a:pPr>
            <a:r>
              <a:rPr lang="en-US" b="0"/>
              <a:t>Be on type 2,3,4 duty.</a:t>
            </a:r>
          </a:p>
          <a:p>
            <a:pPr marL="171450" indent="-171450">
              <a:buFont typeface="Arial" panose="020B0604020202020204" pitchFamily="34" charset="0"/>
              <a:buChar char="•"/>
            </a:pPr>
            <a:r>
              <a:rPr lang="en-US" b="0"/>
              <a:t>Submit requests to MRR or Email to PERS-4013</a:t>
            </a:r>
          </a:p>
          <a:p>
            <a:pPr marL="171450" indent="-171450">
              <a:buFont typeface="Arial" panose="020B0604020202020204" pitchFamily="34" charset="0"/>
              <a:buChar char="•"/>
            </a:pPr>
            <a:r>
              <a:rPr lang="en-US" b="0"/>
              <a:t>Required additional 36 months past the date the CA2P was approved or members PRD which ever is later.</a:t>
            </a:r>
          </a:p>
          <a:p>
            <a:r>
              <a:rPr lang="en-US" b="1"/>
              <a:t>Further Guidance:</a:t>
            </a:r>
          </a:p>
          <a:p>
            <a:pPr marL="171450" indent="-171450">
              <a:buFont typeface="Arial" panose="020B0604020202020204" pitchFamily="34" charset="0"/>
              <a:buChar char="•"/>
            </a:pPr>
            <a:r>
              <a:rPr lang="en-US" b="0"/>
              <a:t>    Guidance is found on </a:t>
            </a:r>
            <a:r>
              <a:rPr lang="en-US" b="0" err="1"/>
              <a:t>MyNavy</a:t>
            </a:r>
            <a:r>
              <a:rPr lang="en-US" b="0"/>
              <a:t> HR on the CA2P letter that needs to be submitted to the command after approval.</a:t>
            </a:r>
          </a:p>
          <a:p>
            <a:pPr marL="171450" indent="-171450">
              <a:buFont typeface="Arial" panose="020B0604020202020204" pitchFamily="34" charset="0"/>
              <a:buChar char="•"/>
            </a:pPr>
            <a:r>
              <a:rPr lang="en-US" b="0"/>
              <a:t>    NAVADMIN 111/24 for further guidance.</a:t>
            </a:r>
            <a:endParaRPr lang="en-US"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5532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t>FACILITATOR GUIDE:</a:t>
            </a:r>
          </a:p>
          <a:p>
            <a:pPr marL="171450" indent="-171450">
              <a:buFont typeface="Wingdings"/>
              <a:buChar char="§"/>
              <a:defRPr/>
            </a:pPr>
            <a:r>
              <a:rPr lang="en-US"/>
              <a:t>RKEs are required to only be taken one time per paygrade BUT Sailors can retake them each cycle if they want to better their Final Multiple Score (FMS). Sailors who pass the RKE and have a Commanding Officer/Officer in Charge's recommendation for advancement will have a Detailing Marketplace Eligibility Indicator (DMEI) applied to their MNA record, which will allow Sailors to apply for jobs in the next-higher paygrade, regardless of Projected Rotation Date (PRD).</a:t>
            </a:r>
            <a:endParaRPr lang="en-US" b="1"/>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73142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FACILITATORS GUIDE:</a:t>
            </a:r>
            <a:endParaRPr lang="en-US">
              <a:latin typeface="Tahoma"/>
              <a:ea typeface="Tahoma"/>
              <a:cs typeface="Tahoma"/>
            </a:endParaRPr>
          </a:p>
          <a:p>
            <a:r>
              <a:rPr lang="en-US">
                <a:latin typeface="Tahoma"/>
                <a:ea typeface="Tahoma"/>
                <a:cs typeface="Tahoma"/>
              </a:rPr>
              <a:t>Review objectives.</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23170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t>FACILITATOR GUIDE: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11606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t>FACILITATOR GUIDE: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80184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t>FACILITATOR GUIDE: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838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E3408-EC5C-3CEB-CEEE-E57A81EFF2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DF4C00-FD7D-A9EA-4813-D584E569A1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CE8BA0-B927-DBE4-12C5-C289C53B092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t>FACILITATOR GUIDE:</a:t>
            </a:r>
          </a:p>
        </p:txBody>
      </p:sp>
      <p:sp>
        <p:nvSpPr>
          <p:cNvPr id="4" name="Slide Number Placeholder 3">
            <a:extLst>
              <a:ext uri="{FF2B5EF4-FFF2-40B4-BE49-F238E27FC236}">
                <a16:creationId xmlns:a16="http://schemas.microsoft.com/office/drawing/2014/main" id="{2A213563-05BC-1ED4-74DE-0C4B846601F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96892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16EF8-24BC-4C7D-D319-CCFDEC9B28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4D087D-3210-0A8F-7F85-2E0F7FE86F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C0B615-6C15-A7D1-DCA4-FC57E34F24B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latin typeface="Tahoma"/>
                <a:ea typeface="Tahoma"/>
                <a:cs typeface="Tahoma"/>
              </a:rPr>
              <a:t>FACILITATOR GUIDE:</a:t>
            </a:r>
          </a:p>
          <a:p>
            <a:pPr marL="171450" lvl="1" indent="-171450">
              <a:lnSpc>
                <a:spcPct val="90000"/>
              </a:lnSpc>
              <a:spcBef>
                <a:spcPts val="375"/>
              </a:spcBef>
              <a:buFont typeface="Wingdings"/>
              <a:buChar char="§"/>
              <a:defRPr/>
            </a:pPr>
            <a:r>
              <a:rPr lang="en-US">
                <a:latin typeface="Tahoma"/>
                <a:ea typeface="Tahoma"/>
                <a:cs typeface="Tahoma"/>
              </a:rPr>
              <a:t>Sailors screened for advancement must:</a:t>
            </a:r>
          </a:p>
          <a:p>
            <a:pPr lvl="2" indent="-171450">
              <a:lnSpc>
                <a:spcPct val="90000"/>
              </a:lnSpc>
              <a:spcBef>
                <a:spcPts val="375"/>
              </a:spcBef>
              <a:buFont typeface="Wingdings"/>
              <a:buChar char="§"/>
              <a:defRPr/>
            </a:pPr>
            <a:r>
              <a:rPr lang="en-US">
                <a:latin typeface="Tahoma"/>
                <a:ea typeface="Tahoma"/>
                <a:cs typeface="Tahoma"/>
              </a:rPr>
              <a:t>Negotiate orders within MNA/SEM</a:t>
            </a:r>
          </a:p>
          <a:p>
            <a:pPr lvl="2" indent="-171450">
              <a:lnSpc>
                <a:spcPct val="90000"/>
              </a:lnSpc>
              <a:spcBef>
                <a:spcPts val="375"/>
              </a:spcBef>
              <a:buFont typeface="Wingdings"/>
              <a:buChar char="§"/>
              <a:defRPr/>
            </a:pPr>
            <a:r>
              <a:rPr lang="en-US">
                <a:latin typeface="Tahoma"/>
                <a:ea typeface="Tahoma"/>
                <a:cs typeface="Tahoma"/>
              </a:rPr>
              <a:t>Obligate 36 Months for orders if selected </a:t>
            </a:r>
          </a:p>
          <a:p>
            <a:pPr lvl="2" indent="-171450">
              <a:lnSpc>
                <a:spcPct val="90000"/>
              </a:lnSpc>
              <a:spcBef>
                <a:spcPts val="375"/>
              </a:spcBef>
              <a:buFont typeface="Wingdings"/>
              <a:buChar char="§"/>
              <a:defRPr/>
            </a:pPr>
            <a:r>
              <a:rPr lang="en-US">
                <a:latin typeface="Tahoma"/>
                <a:ea typeface="Tahoma"/>
                <a:cs typeface="Tahoma"/>
              </a:rPr>
              <a:t>Pass all applicable screenings</a:t>
            </a:r>
            <a:endParaRPr lang="en-US"/>
          </a:p>
          <a:p>
            <a:pPr lvl="2" indent="-171450">
              <a:lnSpc>
                <a:spcPct val="90000"/>
              </a:lnSpc>
              <a:spcBef>
                <a:spcPts val="375"/>
              </a:spcBef>
              <a:buFont typeface="Wingdings"/>
              <a:buChar char="§"/>
              <a:defRPr/>
            </a:pPr>
            <a:r>
              <a:rPr lang="en-US">
                <a:latin typeface="Tahoma"/>
                <a:ea typeface="Tahoma"/>
                <a:cs typeface="Tahoma"/>
              </a:rPr>
              <a:t>Complete required billet training </a:t>
            </a:r>
            <a:r>
              <a:rPr lang="en-US" err="1">
                <a:latin typeface="Tahoma"/>
                <a:ea typeface="Tahoma"/>
                <a:cs typeface="Tahoma"/>
              </a:rPr>
              <a:t>en</a:t>
            </a:r>
            <a:r>
              <a:rPr lang="en-US">
                <a:latin typeface="Tahoma"/>
                <a:ea typeface="Tahoma"/>
                <a:cs typeface="Tahoma"/>
              </a:rPr>
              <a:t>-route</a:t>
            </a:r>
            <a:endParaRPr lang="en-US"/>
          </a:p>
          <a:p>
            <a:pPr marL="628650" lvl="1" indent="-171450">
              <a:lnSpc>
                <a:spcPct val="90000"/>
              </a:lnSpc>
              <a:spcBef>
                <a:spcPts val="375"/>
              </a:spcBef>
              <a:buFont typeface="Wingdings"/>
              <a:buChar char="§"/>
              <a:defRPr/>
            </a:pPr>
            <a:r>
              <a:rPr lang="en-US">
                <a:latin typeface="Tahoma"/>
                <a:ea typeface="Tahoma"/>
                <a:cs typeface="Tahoma"/>
              </a:rPr>
              <a:t>Minimum 12 months onboard current command</a:t>
            </a:r>
          </a:p>
          <a:p>
            <a:pPr marL="628650" lvl="1" indent="-171450">
              <a:lnSpc>
                <a:spcPct val="90000"/>
              </a:lnSpc>
              <a:spcBef>
                <a:spcPts val="375"/>
              </a:spcBef>
              <a:buFont typeface="Wingdings"/>
              <a:buChar char="§"/>
              <a:defRPr/>
            </a:pPr>
            <a:r>
              <a:rPr lang="en-US">
                <a:latin typeface="Tahoma"/>
                <a:ea typeface="Tahoma"/>
                <a:cs typeface="Tahoma"/>
              </a:rPr>
              <a:t>Frocking for E-8/E-9 Sailor’s once OBLISERV is complete with hard copy orders </a:t>
            </a:r>
          </a:p>
          <a:p>
            <a:pPr marL="628650" lvl="1" indent="-171450">
              <a:lnSpc>
                <a:spcPct val="90000"/>
              </a:lnSpc>
              <a:spcBef>
                <a:spcPts val="375"/>
              </a:spcBef>
              <a:buFont typeface="Wingdings"/>
              <a:buChar char="§"/>
              <a:defRPr/>
            </a:pPr>
            <a:r>
              <a:rPr lang="en-US">
                <a:latin typeface="Tahoma"/>
                <a:ea typeface="Tahoma"/>
                <a:cs typeface="Tahoma"/>
              </a:rPr>
              <a:t>Sailors will be advanced upon execution of orders</a:t>
            </a:r>
          </a:p>
          <a:p>
            <a:pPr marL="171450" indent="-171450">
              <a:buFont typeface="Wingdings"/>
              <a:buChar char="§"/>
              <a:defRPr/>
            </a:pPr>
            <a:r>
              <a:rPr lang="en-US">
                <a:latin typeface="Tahoma"/>
                <a:ea typeface="Tahoma"/>
                <a:cs typeface="Tahoma"/>
              </a:rPr>
              <a:t> SEM Sailor scoring criteria </a:t>
            </a:r>
            <a:r>
              <a:rPr lang="en-US">
                <a:latin typeface="Tahoma"/>
                <a:ea typeface="Tahoma"/>
                <a:cs typeface="Tahoma"/>
                <a:hlinkClick r:id="rId3"/>
              </a:rPr>
              <a:t>https://www.mynavyhr.navy.mil/Career-Management/Detailing/Enlisted/Senior-Enlisted-Marketplace/</a:t>
            </a:r>
            <a:r>
              <a:rPr lang="en-US">
                <a:latin typeface="Tahoma"/>
                <a:ea typeface="Tahoma"/>
                <a:cs typeface="Tahoma"/>
              </a:rPr>
              <a:t> </a:t>
            </a:r>
            <a:endParaRPr lang="en-US" b="1" u="sng">
              <a:latin typeface="Tahoma"/>
              <a:ea typeface="Tahoma"/>
              <a:cs typeface="Tahoma"/>
            </a:endParaRPr>
          </a:p>
          <a:p>
            <a:pPr marL="171450" indent="-171450">
              <a:buFont typeface="Wingdings"/>
              <a:buChar char="§"/>
              <a:defRPr/>
            </a:pPr>
            <a:endParaRPr lang="en-US" b="1" u="sng">
              <a:latin typeface="Tahoma"/>
              <a:ea typeface="Tahoma"/>
              <a:cs typeface="Tahoma"/>
            </a:endParaRPr>
          </a:p>
          <a:p>
            <a:pPr marL="171450" indent="-171450">
              <a:buFont typeface="Wingdings"/>
              <a:buChar char="§"/>
              <a:defRPr/>
            </a:pPr>
            <a:r>
              <a:rPr lang="en-US" b="1" u="sng">
                <a:latin typeface="Tahoma"/>
                <a:ea typeface="Tahoma"/>
                <a:cs typeface="Tahoma"/>
              </a:rPr>
              <a:t>Exemptions:</a:t>
            </a:r>
            <a:endParaRPr lang="en-US" b="1">
              <a:latin typeface="Tahoma"/>
              <a:ea typeface="Tahoma"/>
              <a:cs typeface="Tahoma"/>
            </a:endParaRPr>
          </a:p>
          <a:p>
            <a:pPr marL="171450" indent="-171450">
              <a:buFont typeface="Wingdings"/>
              <a:buChar char="§"/>
              <a:defRPr/>
            </a:pPr>
            <a:r>
              <a:rPr lang="en-US">
                <a:latin typeface="Tahoma"/>
                <a:ea typeface="Tahoma"/>
                <a:cs typeface="Tahoma"/>
              </a:rPr>
              <a:t>TAR and SELRES ratings</a:t>
            </a:r>
          </a:p>
          <a:p>
            <a:pPr marL="171450" indent="-171450">
              <a:buFont typeface="Wingdings"/>
              <a:buChar char="§"/>
              <a:defRPr/>
            </a:pPr>
            <a:r>
              <a:rPr lang="en-US">
                <a:latin typeface="Tahoma"/>
                <a:ea typeface="Tahoma"/>
                <a:cs typeface="Tahoma"/>
              </a:rPr>
              <a:t>Command Senior Enlisted Leader Programs</a:t>
            </a:r>
          </a:p>
          <a:p>
            <a:pPr marL="171450" indent="-171450">
              <a:buFont typeface="Wingdings"/>
              <a:buChar char="§"/>
              <a:defRPr/>
            </a:pPr>
            <a:r>
              <a:rPr lang="en-US">
                <a:latin typeface="Tahoma"/>
                <a:ea typeface="Tahoma"/>
                <a:cs typeface="Tahoma"/>
              </a:rPr>
              <a:t>Submarine</a:t>
            </a:r>
          </a:p>
          <a:p>
            <a:pPr marL="171450" indent="-171450">
              <a:buFont typeface="Wingdings"/>
              <a:buChar char="§"/>
              <a:defRPr/>
            </a:pPr>
            <a:r>
              <a:rPr lang="en-US">
                <a:latin typeface="Tahoma"/>
                <a:ea typeface="Tahoma"/>
                <a:cs typeface="Tahoma"/>
              </a:rPr>
              <a:t>Nuclear</a:t>
            </a:r>
          </a:p>
          <a:p>
            <a:pPr marL="171450" indent="-171450">
              <a:buFont typeface="Wingdings"/>
              <a:buChar char="§"/>
              <a:defRPr/>
            </a:pPr>
            <a:r>
              <a:rPr lang="en-US">
                <a:latin typeface="Tahoma"/>
                <a:ea typeface="Tahoma"/>
                <a:cs typeface="Tahoma"/>
              </a:rPr>
              <a:t>Musician (E-7 Only)</a:t>
            </a:r>
          </a:p>
          <a:p>
            <a:pPr marL="171450" indent="-171450">
              <a:buFont typeface="Wingdings"/>
              <a:buChar char="§"/>
              <a:defRPr/>
            </a:pPr>
            <a:r>
              <a:rPr lang="en-US">
                <a:latin typeface="Tahoma"/>
                <a:ea typeface="Tahoma"/>
                <a:cs typeface="Tahoma"/>
              </a:rPr>
              <a:t>SEAL</a:t>
            </a:r>
          </a:p>
          <a:p>
            <a:pPr marL="171450" indent="-171450">
              <a:buFont typeface="Wingdings"/>
              <a:buChar char="§"/>
              <a:defRPr/>
            </a:pPr>
            <a:r>
              <a:rPr lang="en-US">
                <a:latin typeface="Tahoma"/>
                <a:ea typeface="Tahoma"/>
                <a:cs typeface="Tahoma"/>
              </a:rPr>
              <a:t>Special Boat Operator </a:t>
            </a:r>
          </a:p>
          <a:p>
            <a:pPr marL="171450" indent="-171450">
              <a:buFont typeface="Wingdings"/>
              <a:buChar char="§"/>
              <a:defRPr/>
            </a:pPr>
            <a:endParaRPr lang="en-US" b="1"/>
          </a:p>
        </p:txBody>
      </p:sp>
      <p:sp>
        <p:nvSpPr>
          <p:cNvPr id="4" name="Slide Number Placeholder 3">
            <a:extLst>
              <a:ext uri="{FF2B5EF4-FFF2-40B4-BE49-F238E27FC236}">
                <a16:creationId xmlns:a16="http://schemas.microsoft.com/office/drawing/2014/main" id="{F8914C9D-51C2-8610-092B-DF568C7D7C3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7686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CA2P: </a:t>
            </a:r>
          </a:p>
          <a:p>
            <a:r>
              <a:rPr lang="en-US" b="0">
                <a:latin typeface="Tahoma"/>
                <a:ea typeface="Tahoma"/>
                <a:cs typeface="Tahoma"/>
              </a:rPr>
              <a:t> Applicants must: </a:t>
            </a:r>
          </a:p>
          <a:p>
            <a:pPr marL="171450" indent="-171450">
              <a:buFont typeface="Wingdings" panose="020B0604020202020204" pitchFamily="34" charset="0"/>
              <a:buChar char="§"/>
            </a:pPr>
            <a:r>
              <a:rPr lang="en-US" b="0"/>
              <a:t>PNA last NWAE</a:t>
            </a:r>
          </a:p>
          <a:p>
            <a:pPr marL="171450" indent="-171450">
              <a:buFont typeface="Wingdings" panose="020B0604020202020204" pitchFamily="34" charset="0"/>
              <a:buChar char="§"/>
            </a:pPr>
            <a:r>
              <a:rPr lang="en-US" b="0"/>
              <a:t>Be on type 2,3,4 duty.</a:t>
            </a:r>
          </a:p>
          <a:p>
            <a:pPr marL="171450" indent="-171450">
              <a:buFont typeface="Wingdings" panose="020B0604020202020204" pitchFamily="34" charset="0"/>
              <a:buChar char="§"/>
            </a:pPr>
            <a:r>
              <a:rPr lang="en-US" b="0">
                <a:latin typeface="Tahoma"/>
                <a:ea typeface="Tahoma"/>
                <a:cs typeface="Tahoma"/>
              </a:rPr>
              <a:t>Submit requests to MRR or Email to PERS-4013</a:t>
            </a:r>
          </a:p>
          <a:p>
            <a:pPr marL="171450" indent="-171450">
              <a:buFont typeface="Wingdings" panose="020B0604020202020204" pitchFamily="34" charset="0"/>
              <a:buChar char="§"/>
            </a:pPr>
            <a:r>
              <a:rPr lang="en-US" b="0"/>
              <a:t>Required additional 36 months past the date the CA2P was approved or members PRD which ever is later.</a:t>
            </a:r>
          </a:p>
          <a:p>
            <a:pPr marL="171450" indent="-171450">
              <a:buFont typeface="Wingdings" panose="020B0604020202020204" pitchFamily="34" charset="0"/>
              <a:buChar char="§"/>
            </a:pPr>
            <a:endParaRPr lang="en-US">
              <a:latin typeface="Tahoma"/>
              <a:ea typeface="Tahoma"/>
              <a:cs typeface="Tahoma"/>
            </a:endParaRPr>
          </a:p>
          <a:p>
            <a:r>
              <a:rPr lang="en-US" b="1">
                <a:latin typeface="Tahoma"/>
                <a:ea typeface="Tahoma"/>
                <a:cs typeface="Tahoma"/>
              </a:rPr>
              <a:t>Shore Command Advance to Position (CA2P):</a:t>
            </a:r>
            <a:endParaRPr lang="en-US">
              <a:latin typeface="Tahoma"/>
              <a:ea typeface="Tahoma"/>
              <a:cs typeface="Tahoma"/>
            </a:endParaRPr>
          </a:p>
          <a:p>
            <a:pPr marL="171450" indent="-171450">
              <a:buFont typeface="Wingdings"/>
              <a:buChar char="§"/>
            </a:pPr>
            <a:r>
              <a:rPr lang="en-US">
                <a:latin typeface="Tahoma"/>
                <a:ea typeface="Tahoma"/>
                <a:cs typeface="Tahoma"/>
              </a:rPr>
              <a:t> CO-recommended E-4/E-5 Sailors </a:t>
            </a:r>
          </a:p>
          <a:p>
            <a:pPr marL="171450" indent="-171450">
              <a:buFont typeface="Wingdings"/>
              <a:buChar char="§"/>
            </a:pPr>
            <a:r>
              <a:rPr lang="en-US">
                <a:latin typeface="Tahoma"/>
                <a:ea typeface="Tahoma"/>
                <a:cs typeface="Tahoma"/>
              </a:rPr>
              <a:t> Not with in 12 months of PRD</a:t>
            </a:r>
          </a:p>
          <a:p>
            <a:pPr marL="171450" indent="-171450">
              <a:buFont typeface="Wingdings"/>
              <a:buChar char="§"/>
            </a:pPr>
            <a:r>
              <a:rPr lang="en-US">
                <a:latin typeface="Tahoma"/>
                <a:ea typeface="Tahoma"/>
                <a:cs typeface="Tahoma"/>
              </a:rPr>
              <a:t> Billet in higher pay grade must be a valid, unencumbered billet which is both aligned to Sailor’s rating/NEC </a:t>
            </a:r>
          </a:p>
          <a:p>
            <a:pPr marL="171450" indent="-171450">
              <a:buFont typeface="Wingdings"/>
              <a:buChar char="§"/>
            </a:pPr>
            <a:r>
              <a:rPr lang="en-US">
                <a:latin typeface="Tahoma"/>
                <a:ea typeface="Tahoma"/>
                <a:cs typeface="Tahoma"/>
              </a:rPr>
              <a:t> Obligated Service 36 Months beyond advancement date, PRD will not be extended. </a:t>
            </a:r>
          </a:p>
          <a:p>
            <a:pPr marL="171450" indent="-171450">
              <a:buFont typeface="Wingdings"/>
              <a:buChar char="§"/>
            </a:pPr>
            <a:endParaRPr lang="en-US">
              <a:latin typeface="Tahoma"/>
              <a:ea typeface="Tahoma"/>
              <a:cs typeface="Tahoma"/>
            </a:endParaRPr>
          </a:p>
          <a:p>
            <a:pPr marL="171450" indent="-171450">
              <a:buFont typeface="Wingdings"/>
              <a:buChar char="§"/>
            </a:pPr>
            <a:r>
              <a:rPr lang="en-US" b="1"/>
              <a:t>Further Guidance:</a:t>
            </a:r>
          </a:p>
          <a:p>
            <a:pPr marL="171450" indent="-171450">
              <a:buFont typeface="Wingdings"/>
              <a:buChar char="§"/>
            </a:pPr>
            <a:r>
              <a:rPr lang="en-US" b="0">
                <a:latin typeface="Tahoma"/>
                <a:ea typeface="Tahoma"/>
                <a:cs typeface="Tahoma"/>
              </a:rPr>
              <a:t>    Guidance is found on </a:t>
            </a:r>
            <a:r>
              <a:rPr lang="en-US" b="0" err="1">
                <a:latin typeface="Tahoma"/>
                <a:ea typeface="Tahoma"/>
                <a:cs typeface="Tahoma"/>
              </a:rPr>
              <a:t>MyNavy</a:t>
            </a:r>
            <a:r>
              <a:rPr lang="en-US" b="0">
                <a:latin typeface="Tahoma"/>
                <a:ea typeface="Tahoma"/>
                <a:cs typeface="Tahoma"/>
              </a:rPr>
              <a:t> HR on the CA2P letter that needs to be submitted to the command after approval.</a:t>
            </a:r>
          </a:p>
          <a:p>
            <a:pPr marL="171450" indent="-171450">
              <a:buFont typeface="Wingdings"/>
              <a:buChar char="§"/>
            </a:pPr>
            <a:r>
              <a:rPr lang="en-US" b="0"/>
              <a:t>    NAVADMIN 111/24 for further guidance.</a:t>
            </a:r>
            <a:endParaRPr lang="en-US"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56838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t>FACILITATOR GUIDE: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atin typeface="Tahoma"/>
                <a:ea typeface="Tahoma"/>
                <a:cs typeface="Tahoma"/>
              </a:rPr>
              <a:t>Sailor Scoring Criteria for Journey man and Supervisors </a:t>
            </a:r>
            <a:r>
              <a:rPr lang="en-US">
                <a:latin typeface="Tahoma"/>
                <a:ea typeface="Tahoma"/>
                <a:cs typeface="Tahoma"/>
                <a:hlinkClick r:id="rId3"/>
              </a:rPr>
              <a:t>https://www.mynavyhr.navy.mil/Career-Management/Detailing/Enlisted/Detailing-Marketplace/</a:t>
            </a:r>
            <a:r>
              <a:rPr lang="en-US">
                <a:latin typeface="Tahoma"/>
                <a:ea typeface="Tahoma"/>
                <a:cs typeface="Tahoma"/>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91416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GUIDE:</a:t>
            </a:r>
          </a:p>
          <a:p>
            <a:r>
              <a:rPr lang="en-US">
                <a:latin typeface="Tahoma"/>
                <a:ea typeface="Tahoma"/>
                <a:cs typeface="Tahoma"/>
              </a:rPr>
              <a:t>Note: Personnel must be “Qualified” in Career Waypoints to OBLISERV. </a:t>
            </a:r>
          </a:p>
          <a:p>
            <a:endParaRPr lang="en-US" b="1"/>
          </a:p>
          <a:p>
            <a:r>
              <a:rPr lang="en-US">
                <a:latin typeface="Tahoma"/>
                <a:ea typeface="Tahoma"/>
                <a:cs typeface="Tahoma"/>
              </a:rPr>
              <a:t>Members can request OBLISERV themselves via MNA (see slide), or the CCC can request the OBLISERV for the Sailor in the CCC access of MNA. C-WAY is still utilized for those Sailors wishing to affiliate with the SELRES as well as for "qualifying" all Sailors within the C-WAY system for processing.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66157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GUIDE: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Note: Personnel must be “Qualified” in Career Waypoints to view rating conversion opportunities and submitted rating conversion request.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88437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t>*Slide added for function due to additional information being added.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t>FACILITATOR GUIDE:</a:t>
            </a:r>
          </a:p>
          <a:p>
            <a:pPr marL="228600" indent="-228600">
              <a:lnSpc>
                <a:spcPct val="90000"/>
              </a:lnSpc>
              <a:spcBef>
                <a:spcPts val="1000"/>
              </a:spcBef>
              <a:buFont typeface="Wingdings"/>
              <a:buChar char="§"/>
              <a:defRPr/>
            </a:pPr>
            <a:r>
              <a:rPr lang="en-US">
                <a:latin typeface="Tahoma"/>
                <a:ea typeface="Tahoma"/>
                <a:cs typeface="Tahoma"/>
              </a:rPr>
              <a:t>SDIP - designed as an incentive for Sailors who volunteer to curtail their shore duty to return to sea early. Requires a NAVPERS 1306/7 request for the Voluntary Sea Duty Program (VSDP) MNM 1306-141 to be submitted per timelines below. Sailors can request SDIP-B – Back to Back/SDIP-C – Curtailment/SDIP-E - Extension **SEE NEXT SLIDE**</a:t>
            </a:r>
          </a:p>
          <a:p>
            <a:pPr marL="171450" indent="-171450">
              <a:buFont typeface="Wingdings" panose="05000000000000000000" pitchFamily="2" charset="2"/>
              <a:buChar char="§"/>
            </a:pPr>
            <a:endParaRPr lang="en-US">
              <a:latin typeface="Tahoma"/>
              <a:ea typeface="Tahoma"/>
              <a:cs typeface="Tahoma"/>
            </a:endParaRPr>
          </a:p>
          <a:p>
            <a:pPr marL="171450" indent="-171450">
              <a:buFont typeface="Wingdings" panose="05000000000000000000" pitchFamily="2" charset="2"/>
              <a:buChar char="§"/>
            </a:pPr>
            <a:r>
              <a:rPr lang="en-US">
                <a:latin typeface="Tahoma"/>
                <a:ea typeface="Tahoma"/>
                <a:cs typeface="Tahoma"/>
              </a:rPr>
              <a:t>Voluntary Sea Duty Program </a:t>
            </a:r>
          </a:p>
          <a:p>
            <a:pPr lvl="1" indent="-171450">
              <a:buFont typeface="Wingdings" panose="05000000000000000000" pitchFamily="2" charset="2"/>
              <a:buChar char="§"/>
            </a:pPr>
            <a:r>
              <a:rPr lang="en-US">
                <a:latin typeface="Tahoma"/>
                <a:ea typeface="Tahoma"/>
                <a:cs typeface="Tahoma"/>
              </a:rPr>
              <a:t>Sailors eligible to receive SDIP, per reference (b), are also eligible for VSDP and should request to receive SDIP in conjunction with VSDP.</a:t>
            </a:r>
          </a:p>
          <a:p>
            <a:pPr lvl="1" indent="-171450">
              <a:buFont typeface="Wingdings" panose="05000000000000000000" pitchFamily="2" charset="2"/>
              <a:buChar char="§"/>
            </a:pPr>
            <a:r>
              <a:rPr lang="en-US">
                <a:latin typeface="Tahoma"/>
                <a:ea typeface="Tahoma"/>
                <a:cs typeface="Tahoma"/>
              </a:rPr>
              <a:t>Sailors on shore duty must submit their VSDP request through their chain of command no later than 12 months prior to their PRD to ensure receipt by NAVPERSCOM (PERS-40), using NAVPERS 1306/7.</a:t>
            </a:r>
          </a:p>
          <a:p>
            <a:pPr lvl="1" indent="-171450">
              <a:buFont typeface="Wingdings" panose="05000000000000000000" pitchFamily="2" charset="2"/>
              <a:buChar char="§"/>
            </a:pPr>
            <a:r>
              <a:rPr lang="en-US">
                <a:latin typeface="Tahoma"/>
                <a:ea typeface="Tahoma"/>
                <a:cs typeface="Tahoma"/>
              </a:rPr>
              <a:t>Sailors currently on sea duty should submit requests for a back-to-back sea tour 9 to 12 months prior to their PRD.</a:t>
            </a:r>
          </a:p>
          <a:p>
            <a:pPr lvl="1" indent="-171450">
              <a:buFont typeface="Wingdings" panose="05000000000000000000" pitchFamily="2" charset="2"/>
              <a:buChar char="§"/>
            </a:pPr>
            <a:endParaRPr lang="en-US">
              <a:latin typeface="Tahoma"/>
              <a:ea typeface="Tahoma"/>
              <a:cs typeface="Tahoma"/>
            </a:endParaRPr>
          </a:p>
          <a:p>
            <a:pPr marL="171450" indent="-171450">
              <a:buFont typeface="Wingdings" panose="05000000000000000000" pitchFamily="2" charset="2"/>
              <a:buChar char="§"/>
            </a:pPr>
            <a:r>
              <a:rPr lang="en-US">
                <a:latin typeface="Tahoma"/>
                <a:ea typeface="Tahoma"/>
                <a:cs typeface="Tahoma"/>
              </a:rPr>
              <a:t>OTEIP</a:t>
            </a:r>
          </a:p>
          <a:p>
            <a:pPr marL="628650" lvl="1" indent="-171450">
              <a:buFont typeface="Wingdings,Sans-Serif" panose="05000000000000000000" pitchFamily="2" charset="2"/>
              <a:buChar char="§"/>
            </a:pPr>
            <a:r>
              <a:rPr lang="en-US">
                <a:latin typeface="Tahoma"/>
                <a:ea typeface="Tahoma"/>
                <a:cs typeface="Tahoma"/>
              </a:rPr>
              <a:t>Requests should be submitted not more than 18 months, but not less than 9 months, prior to current projected rotation date, for enlisted personnel requesting extensions beyond 12 months.</a:t>
            </a:r>
          </a:p>
          <a:p>
            <a:pPr marL="171450" indent="-171450">
              <a:buFont typeface="Wingdings" panose="05000000000000000000" pitchFamily="2" charset="2"/>
              <a:buChar char="§"/>
            </a:pPr>
            <a:endParaRPr lang="en-US">
              <a:latin typeface="Tahoma"/>
              <a:ea typeface="Tahoma"/>
              <a:cs typeface="Tahoma"/>
            </a:endParaRPr>
          </a:p>
          <a:p>
            <a:pPr marL="171450" indent="-171450">
              <a:buFont typeface="Wingdings" panose="05000000000000000000" pitchFamily="2" charset="2"/>
              <a:buChar char="§"/>
            </a:pPr>
            <a:r>
              <a:rPr lang="en-US">
                <a:latin typeface="Tahoma"/>
                <a:ea typeface="Tahoma"/>
                <a:cs typeface="Tahoma"/>
              </a:rPr>
              <a:t>PRD adjustment</a:t>
            </a:r>
          </a:p>
          <a:p>
            <a:pPr marL="628650" lvl="1" indent="-171450">
              <a:buFont typeface="Wingdings,Sans-Serif" panose="05000000000000000000" pitchFamily="2" charset="2"/>
              <a:buChar char="§"/>
            </a:pPr>
            <a:r>
              <a:rPr lang="en-US">
                <a:latin typeface="Tahoma"/>
                <a:ea typeface="Tahoma"/>
                <a:cs typeface="Tahoma"/>
              </a:rPr>
              <a:t>Detailers may issue orders directing transfer up to 6 months prior to PRD, and up to 6 months after the established PRD. Adjustments are case-by-case basis by the rating PPERS code.</a:t>
            </a:r>
            <a:endParaRPr lang="en-US"/>
          </a:p>
          <a:p>
            <a:pPr marL="171450" indent="-171450">
              <a:buFont typeface="Wingdings" panose="05000000000000000000" pitchFamily="2" charset="2"/>
              <a:buChar char="§"/>
            </a:pPr>
            <a:endParaRPr lang="en-US">
              <a:latin typeface="Tahoma"/>
              <a:ea typeface="Tahoma"/>
              <a:cs typeface="Tahoma"/>
            </a:endParaRPr>
          </a:p>
          <a:p>
            <a:pPr marL="171450" indent="-171450">
              <a:buFont typeface="Wingdings" panose="05000000000000000000" pitchFamily="2" charset="2"/>
              <a:buChar char="§"/>
            </a:pPr>
            <a:r>
              <a:rPr lang="en-US">
                <a:latin typeface="Tahoma"/>
                <a:ea typeface="Tahoma"/>
                <a:cs typeface="Tahoma"/>
              </a:rPr>
              <a:t>Special Programs</a:t>
            </a:r>
          </a:p>
          <a:p>
            <a:pPr marL="628650" lvl="1" indent="-171450">
              <a:buFont typeface="Wingdings,Sans-Serif" panose="05000000000000000000" pitchFamily="2" charset="2"/>
              <a:buChar char="§"/>
            </a:pPr>
            <a:r>
              <a:rPr lang="en-US">
                <a:latin typeface="Tahoma"/>
                <a:ea typeface="Tahoma"/>
                <a:cs typeface="Tahoma"/>
              </a:rPr>
              <a:t>Submit NAVPERS 1306/7 Enlisted Personnel Action Request to applicable detailer at Navy Personnel Command (NAVPERSCOM) approximately 12-15 months prior to member’s projected rotation date.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44721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p>
          <a:p>
            <a:r>
              <a:rPr lang="en-US">
                <a:latin typeface="Tahoma"/>
                <a:ea typeface="Tahoma"/>
                <a:cs typeface="Tahoma"/>
              </a:rPr>
              <a:t>Review references.</a:t>
            </a:r>
            <a:endParaRPr lang="en-US" b="1"/>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36546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t>FACILITATOR GUIDE:</a:t>
            </a:r>
          </a:p>
          <a:p>
            <a:pPr marL="171450" indent="-171450">
              <a:lnSpc>
                <a:spcPct val="90000"/>
              </a:lnSpc>
              <a:spcBef>
                <a:spcPts val="750"/>
              </a:spcBef>
              <a:buFont typeface="Wingdings"/>
              <a:buChar char="§"/>
              <a:defRPr/>
            </a:pPr>
            <a:r>
              <a:rPr lang="en-US">
                <a:latin typeface="Tahoma"/>
                <a:ea typeface="Tahoma"/>
                <a:cs typeface="Tahoma"/>
              </a:rPr>
              <a:t>SDIP eligibility chart is located on My Navy HR page. </a:t>
            </a:r>
            <a:r>
              <a:rPr lang="en-US">
                <a:latin typeface="Tahoma"/>
                <a:ea typeface="Tahoma"/>
                <a:cs typeface="Tahoma"/>
                <a:hlinkClick r:id="rId3"/>
              </a:rPr>
              <a:t>https://www.mynavyhr.navy.mil/References/Pay-Benefits/SDIP/</a:t>
            </a:r>
            <a:endParaRPr lang="en-US">
              <a:latin typeface="Tahoma"/>
              <a:ea typeface="Tahoma"/>
              <a:cs typeface="Tahoma"/>
            </a:endParaRPr>
          </a:p>
          <a:p>
            <a:pPr marL="171450" indent="-171450">
              <a:buFont typeface="Wingdings"/>
              <a:buChar char="§"/>
              <a:defRPr/>
            </a:pPr>
            <a:r>
              <a:rPr lang="en-US">
                <a:latin typeface="Tahoma"/>
                <a:ea typeface="Tahoma"/>
                <a:cs typeface="Tahoma"/>
              </a:rPr>
              <a:t>Timelines:</a:t>
            </a:r>
            <a:endParaRPr lang="en-US"/>
          </a:p>
          <a:p>
            <a:pPr lvl="1" indent="-171450">
              <a:buFont typeface="Wingdings"/>
              <a:buChar char="§"/>
              <a:defRPr/>
            </a:pPr>
            <a:r>
              <a:rPr lang="en-US">
                <a:latin typeface="Tahoma"/>
                <a:ea typeface="Tahoma"/>
                <a:cs typeface="Tahoma"/>
              </a:rPr>
              <a:t>SDIP-B: voluntarily continue sea duty service beyond their PST by a minimum of 12 months and a maximum of 48 months. Requests must be received by the detailer 14 to 16 months prior to PST completion date/PRD.</a:t>
            </a:r>
            <a:endParaRPr lang="en-US"/>
          </a:p>
          <a:p>
            <a:pPr lvl="1" indent="-171450">
              <a:buFont typeface="Wingdings"/>
              <a:buChar char="§"/>
              <a:defRPr/>
            </a:pPr>
            <a:r>
              <a:rPr lang="en-US">
                <a:latin typeface="Tahoma"/>
                <a:ea typeface="Tahoma"/>
                <a:cs typeface="Tahoma"/>
              </a:rPr>
              <a:t>SDIP-C: voluntarily curtail shore duty assignments by a minimum of six months prior to their original PRD to return to sea duty. Requests must be received by the detailer 6 to 9 months prior to the desired detachment date.</a:t>
            </a:r>
            <a:endParaRPr lang="en-US"/>
          </a:p>
          <a:p>
            <a:pPr lvl="1" indent="-171450">
              <a:buFont typeface="Wingdings"/>
              <a:buChar char="§"/>
              <a:defRPr/>
            </a:pPr>
            <a:r>
              <a:rPr lang="en-US">
                <a:latin typeface="Tahoma"/>
                <a:ea typeface="Tahoma"/>
                <a:cs typeface="Tahoma"/>
              </a:rPr>
              <a:t>SDIP-E: voluntarily extend onboard their current command when assigned to a ship, submarine, aviation squadron, or battalion by a minimum of 12 months and a maximum of 48 months beyond their PST. Requests must be received by the detailer 14 to 16 months prior to PST completion date/PRD.</a:t>
            </a: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91819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a:t>FACILITATOR GUIDE:</a:t>
            </a:r>
          </a:p>
          <a:p>
            <a:pPr marL="171450" indent="-171450">
              <a:buFont typeface="Wingdings" panose="05000000000000000000" pitchFamily="2" charset="2"/>
              <a:buChar char="§"/>
              <a:defRPr/>
            </a:pPr>
            <a:r>
              <a:rPr lang="en-US">
                <a:latin typeface="Tahoma"/>
                <a:ea typeface="Tahoma"/>
                <a:cs typeface="Tahoma"/>
              </a:rPr>
              <a:t>Purpose to distribute Servicemembers to historically difficult to fill billets determined by the Enlisted Distributed Division (PERS-40). </a:t>
            </a:r>
            <a:endParaRPr lang="en-US"/>
          </a:p>
          <a:p>
            <a:pPr marL="171450" indent="-171450">
              <a:buFont typeface="Wingdings" panose="05000000000000000000" pitchFamily="2" charset="2"/>
              <a:buChar char="§"/>
              <a:defRPr/>
            </a:pPr>
            <a:r>
              <a:rPr lang="en-US">
                <a:latin typeface="Tahoma"/>
                <a:ea typeface="Tahoma"/>
                <a:cs typeface="Tahoma"/>
              </a:rPr>
              <a:t>Current</a:t>
            </a:r>
            <a:r>
              <a:rPr lang="en-US" baseline="0">
                <a:latin typeface="Tahoma"/>
                <a:ea typeface="Tahoma"/>
                <a:cs typeface="Tahoma"/>
              </a:rPr>
              <a:t> e</a:t>
            </a:r>
            <a:r>
              <a:rPr lang="en-US">
                <a:latin typeface="Tahoma"/>
                <a:ea typeface="Tahoma"/>
                <a:cs typeface="Tahoma"/>
              </a:rPr>
              <a:t>ligibility chart can</a:t>
            </a:r>
            <a:r>
              <a:rPr lang="en-US" baseline="0">
                <a:latin typeface="Tahoma"/>
                <a:ea typeface="Tahoma"/>
                <a:cs typeface="Tahoma"/>
              </a:rPr>
              <a:t> be found on MyNavy HR&lt;</a:t>
            </a:r>
            <a:r>
              <a:rPr lang="en-US">
                <a:latin typeface="Tahoma"/>
                <a:ea typeface="Tahoma"/>
                <a:cs typeface="Tahoma"/>
              </a:rPr>
              <a:t>References&lt;Pay-Benefits&lt;AIP</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73286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a:t>FACILITATOR GUIDE:</a:t>
            </a:r>
          </a:p>
          <a:p>
            <a:endParaRPr lang="en-US" b="1">
              <a:latin typeface="Tahoma"/>
              <a:ea typeface="Tahoma"/>
              <a:cs typeface="Tahoma"/>
            </a:endParaRPr>
          </a:p>
          <a:p>
            <a:pPr marL="171450" indent="-171450">
              <a:buFont typeface="Wingdings" panose="05000000000000000000" pitchFamily="2" charset="2"/>
              <a:buChar char="§"/>
            </a:pPr>
            <a:r>
              <a:rPr lang="en-US" sz="1200"/>
              <a:t>The ePAR/1306/7 is submitted by the Sailor on MyNavy Portal (MNP), under Career Planning</a:t>
            </a:r>
          </a:p>
          <a:p>
            <a:pPr marL="171450" indent="-171450">
              <a:buFont typeface="Wingdings" panose="05000000000000000000" pitchFamily="2" charset="2"/>
              <a:buChar char="§"/>
            </a:pPr>
            <a:r>
              <a:rPr lang="en-US" sz="1200"/>
              <a:t>The ePAR is electronically released by the CCC after it is endorsed by the CO/OIC</a:t>
            </a:r>
          </a:p>
          <a:p>
            <a:pPr marL="171450" indent="-171450">
              <a:buFont typeface="Wingdings" panose="05000000000000000000" pitchFamily="2" charset="2"/>
              <a:buChar char="§"/>
            </a:pPr>
            <a:r>
              <a:rPr lang="en-US" sz="1200"/>
              <a:t>MyNavy Career Center (MNCC) receives the ePAR and routes to the proper ACA for disposition</a:t>
            </a:r>
          </a:p>
          <a:p>
            <a:pPr marL="171450" indent="-171450">
              <a:buFont typeface="Wingdings" panose="05000000000000000000" pitchFamily="2" charset="2"/>
              <a:buChar char="§"/>
            </a:pPr>
            <a:r>
              <a:rPr lang="en-US" sz="1200"/>
              <a:t>When a disposition is made the Sailor and CCC will receive an email and the case status will also be updated on MNP</a:t>
            </a:r>
          </a:p>
          <a:p>
            <a:pPr marL="171450" indent="-171450">
              <a:buFont typeface="Wingdings" panose="05000000000000000000" pitchFamily="2" charset="2"/>
              <a:buChar char="§"/>
            </a:pPr>
            <a:endParaRPr lang="en-US"/>
          </a:p>
          <a:p>
            <a:pPr marL="171450" indent="-171450">
              <a:buFont typeface="Wingdings" panose="05000000000000000000" pitchFamily="2" charset="2"/>
              <a:buChar char="§"/>
            </a:pPr>
            <a:r>
              <a:rPr lang="en-US">
                <a:latin typeface="Tahoma"/>
                <a:ea typeface="Tahoma"/>
                <a:cs typeface="Tahoma"/>
              </a:rPr>
              <a:t>Hard copy requests can be scanned and submitted via email to </a:t>
            </a:r>
            <a:r>
              <a:rPr lang="en-US">
                <a:latin typeface="Tahoma"/>
                <a:ea typeface="Tahoma"/>
                <a:cs typeface="Tahoma"/>
                <a:hlinkClick r:id="rId3"/>
              </a:rPr>
              <a:t>askmncc.fct@navy.mil</a:t>
            </a:r>
            <a:r>
              <a:rPr lang="en-US">
                <a:latin typeface="Tahoma"/>
                <a:ea typeface="Tahoma"/>
                <a:cs typeface="Tahoma"/>
              </a:rPr>
              <a:t> for those with low connectivity. Enter the PERS code in the subject line to ensure proper dissemination for processing.</a:t>
            </a: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83246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endParaRPr lang="en-US">
              <a:latin typeface="Tahoma"/>
              <a:ea typeface="Tahoma"/>
              <a:cs typeface="Tahoma"/>
            </a:endParaRPr>
          </a:p>
          <a:p>
            <a:r>
              <a:rPr lang="en-US">
                <a:latin typeface="Tahoma"/>
                <a:ea typeface="Tahoma"/>
                <a:cs typeface="Tahoma"/>
              </a:rPr>
              <a:t>Show an example</a:t>
            </a:r>
            <a:r>
              <a:rPr lang="en-US" baseline="0">
                <a:latin typeface="Tahoma"/>
                <a:ea typeface="Tahoma"/>
                <a:cs typeface="Tahoma"/>
              </a:rPr>
              <a:t> of an Personnel Action Request</a:t>
            </a:r>
            <a:endParaRPr lang="en-US">
              <a:latin typeface="Tahoma"/>
              <a:ea typeface="Tahoma"/>
              <a:cs typeface="Tahoma"/>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856752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latin typeface="Tahoma"/>
                <a:ea typeface="Tahoma"/>
                <a:cs typeface="Tahoma"/>
              </a:rPr>
              <a:t>FACILITATOR GUIDE:</a:t>
            </a:r>
            <a:r>
              <a:rPr lang="en-US">
                <a:latin typeface="Tahoma"/>
                <a:ea typeface="Tahoma"/>
                <a:cs typeface="Tahoma"/>
              </a:rPr>
              <a:t> </a:t>
            </a:r>
          </a:p>
          <a:p>
            <a:pPr>
              <a:defRPr/>
            </a:pPr>
            <a:r>
              <a:rPr lang="en-US" b="1">
                <a:latin typeface="Tahoma"/>
                <a:ea typeface="Tahoma"/>
                <a:cs typeface="Tahoma"/>
              </a:rPr>
              <a:t>Example of assignment programs available.</a:t>
            </a:r>
            <a:r>
              <a:rPr lang="en-US">
                <a:latin typeface="Tahoma"/>
                <a:ea typeface="Tahoma"/>
                <a:cs typeface="Tahoma"/>
              </a:rPr>
              <a:t> </a:t>
            </a:r>
          </a:p>
          <a:p>
            <a:pPr>
              <a:defRPr/>
            </a:pPr>
            <a:r>
              <a:rPr lang="en-US" b="1">
                <a:latin typeface="Tahoma"/>
                <a:ea typeface="Tahoma"/>
                <a:cs typeface="Tahoma"/>
              </a:rPr>
              <a:t>Ensure to download applicable MPM articles and NAVADMINS for current eligibility and submission requirements.</a:t>
            </a:r>
            <a:r>
              <a:rPr lang="en-US">
                <a:latin typeface="Tahoma"/>
                <a:ea typeface="Tahoma"/>
                <a:cs typeface="Tahoma"/>
              </a:rPr>
              <a:t> </a:t>
            </a:r>
          </a:p>
          <a:p>
            <a:pPr marL="171450" indent="-171450">
              <a:buFont typeface="Arial"/>
              <a:buChar char="•"/>
              <a:defRPr/>
            </a:pPr>
            <a:r>
              <a:rPr lang="en-US">
                <a:latin typeface="Tahoma"/>
                <a:ea typeface="Tahoma"/>
                <a:cs typeface="Tahoma"/>
              </a:rPr>
              <a:t>Overseas Screening MILPERSMAN 1300-302:  </a:t>
            </a:r>
          </a:p>
          <a:p>
            <a:pPr marL="171450" indent="-171450">
              <a:buFont typeface="Arial"/>
              <a:buChar char="•"/>
              <a:defRPr/>
            </a:pPr>
            <a:r>
              <a:rPr lang="en-US">
                <a:latin typeface="Tahoma"/>
                <a:ea typeface="Tahoma"/>
                <a:cs typeface="Tahoma"/>
              </a:rPr>
              <a:t>Eligibility – CO has final authority </a:t>
            </a:r>
          </a:p>
          <a:p>
            <a:pPr marL="171450" indent="-171450">
              <a:buFont typeface="Arial"/>
              <a:buChar char="•"/>
              <a:defRPr/>
            </a:pPr>
            <a:r>
              <a:rPr lang="en-US">
                <a:latin typeface="Tahoma"/>
                <a:ea typeface="Tahoma"/>
                <a:cs typeface="Tahoma"/>
              </a:rPr>
              <a:t>Must be interviewed to determine: </a:t>
            </a:r>
          </a:p>
          <a:p>
            <a:pPr marL="171450" indent="-171450">
              <a:buFont typeface="Arial"/>
              <a:buChar char="•"/>
              <a:defRPr/>
            </a:pPr>
            <a:r>
              <a:rPr lang="en-US">
                <a:latin typeface="Tahoma"/>
                <a:ea typeface="Tahoma"/>
                <a:cs typeface="Tahoma"/>
              </a:rPr>
              <a:t>Medical and dental status </a:t>
            </a:r>
          </a:p>
          <a:p>
            <a:pPr marL="171450" indent="-171450">
              <a:buFont typeface="Arial"/>
              <a:buChar char="•"/>
              <a:defRPr/>
            </a:pPr>
            <a:r>
              <a:rPr lang="en-US">
                <a:latin typeface="Tahoma"/>
                <a:ea typeface="Tahoma"/>
                <a:cs typeface="Tahoma"/>
              </a:rPr>
              <a:t>Drug and/or alcohol problems </a:t>
            </a:r>
          </a:p>
          <a:p>
            <a:pPr marL="171450" indent="-171450">
              <a:buFont typeface="Arial"/>
              <a:buChar char="•"/>
              <a:defRPr/>
            </a:pPr>
            <a:r>
              <a:rPr lang="en-US">
                <a:latin typeface="Tahoma"/>
                <a:ea typeface="Tahoma"/>
                <a:cs typeface="Tahoma"/>
              </a:rPr>
              <a:t>Performance  </a:t>
            </a:r>
          </a:p>
          <a:p>
            <a:pPr marL="171450" indent="-171450">
              <a:buFont typeface="Arial"/>
              <a:buChar char="•"/>
              <a:defRPr/>
            </a:pPr>
            <a:r>
              <a:rPr lang="en-US">
                <a:latin typeface="Tahoma"/>
                <a:ea typeface="Tahoma"/>
                <a:cs typeface="Tahoma"/>
              </a:rPr>
              <a:t>Discipline issues </a:t>
            </a:r>
          </a:p>
          <a:p>
            <a:pPr marL="171450" indent="-171450">
              <a:buFont typeface="Arial"/>
              <a:buChar char="•"/>
              <a:defRPr/>
            </a:pPr>
            <a:r>
              <a:rPr lang="en-US">
                <a:latin typeface="Tahoma"/>
                <a:ea typeface="Tahoma"/>
                <a:cs typeface="Tahoma"/>
              </a:rPr>
              <a:t>Sailor has 30 days to complete/ 60 days for dependents  </a:t>
            </a:r>
          </a:p>
          <a:p>
            <a:pPr marL="171450" indent="-171450">
              <a:buFont typeface="Arial"/>
              <a:buChar char="•"/>
              <a:defRPr/>
            </a:pPr>
            <a:r>
              <a:rPr lang="en-US">
                <a:latin typeface="Tahoma"/>
                <a:ea typeface="Tahoma"/>
                <a:cs typeface="Tahoma"/>
              </a:rPr>
              <a:t>Suitability/ unsuitability documented in BOL </a:t>
            </a:r>
          </a:p>
          <a:p>
            <a:pPr>
              <a:defRPr/>
            </a:pPr>
            <a:r>
              <a:rPr lang="en-US">
                <a:latin typeface="Tahoma"/>
                <a:ea typeface="Tahoma"/>
                <a:cs typeface="Tahoma"/>
              </a:rPr>
              <a:t> </a:t>
            </a:r>
          </a:p>
          <a:p>
            <a:pPr marL="171450" indent="-171450">
              <a:buFont typeface="Arial"/>
              <a:buChar char="•"/>
              <a:defRPr/>
            </a:pPr>
            <a:r>
              <a:rPr lang="en-US">
                <a:latin typeface="Tahoma"/>
                <a:ea typeface="Tahoma"/>
                <a:cs typeface="Tahoma"/>
              </a:rPr>
              <a:t>Military Couple and Single Parent Assignment Policy, MILPERSMAN 1300-1000: </a:t>
            </a:r>
          </a:p>
          <a:p>
            <a:pPr marL="171450" indent="-171450">
              <a:buFont typeface="Arial"/>
              <a:buChar char="•"/>
              <a:defRPr/>
            </a:pPr>
            <a:r>
              <a:rPr lang="en-US">
                <a:latin typeface="Tahoma"/>
                <a:ea typeface="Tahoma"/>
                <a:cs typeface="Tahoma"/>
              </a:rPr>
              <a:t>Not a guarantee </a:t>
            </a:r>
          </a:p>
          <a:p>
            <a:pPr marL="171450" indent="-171450">
              <a:buFont typeface="Arial"/>
              <a:buChar char="•"/>
              <a:defRPr/>
            </a:pPr>
            <a:r>
              <a:rPr lang="en-US">
                <a:latin typeface="Tahoma"/>
                <a:ea typeface="Tahoma"/>
                <a:cs typeface="Tahoma"/>
              </a:rPr>
              <a:t>Both members must submit an endorsed </a:t>
            </a:r>
            <a:r>
              <a:rPr lang="en-US" err="1">
                <a:latin typeface="Tahoma"/>
                <a:ea typeface="Tahoma"/>
                <a:cs typeface="Tahoma"/>
              </a:rPr>
              <a:t>ePAR</a:t>
            </a:r>
            <a:r>
              <a:rPr lang="en-US">
                <a:latin typeface="Tahoma"/>
                <a:ea typeface="Tahoma"/>
                <a:cs typeface="Tahoma"/>
              </a:rPr>
              <a:t>/1306/7 to their detailer, only one request is required per career </a:t>
            </a:r>
          </a:p>
          <a:p>
            <a:pPr marL="171450" indent="-171450">
              <a:buFont typeface="Arial"/>
              <a:buChar char="•"/>
              <a:defRPr/>
            </a:pPr>
            <a:r>
              <a:rPr lang="en-US">
                <a:latin typeface="Tahoma"/>
                <a:ea typeface="Tahoma"/>
                <a:cs typeface="Tahoma"/>
              </a:rPr>
              <a:t>Will not normally be on simultaneous sea duty unless volunteered </a:t>
            </a:r>
          </a:p>
          <a:p>
            <a:pPr marL="171450" indent="-171450">
              <a:buFont typeface="Arial"/>
              <a:buChar char="•"/>
              <a:defRPr/>
            </a:pPr>
            <a:r>
              <a:rPr lang="en-US">
                <a:latin typeface="Tahoma"/>
                <a:ea typeface="Tahoma"/>
                <a:cs typeface="Tahoma"/>
              </a:rPr>
              <a:t>Sailors who apply for co-location must contact detailer directly, to apply for orders </a:t>
            </a:r>
          </a:p>
          <a:p>
            <a:pPr>
              <a:defRPr/>
            </a:pPr>
            <a:r>
              <a:rPr lang="en-US">
                <a:latin typeface="Tahoma"/>
                <a:ea typeface="Tahoma"/>
                <a:cs typeface="Tahoma"/>
              </a:rPr>
              <a:t> </a:t>
            </a:r>
          </a:p>
          <a:p>
            <a:pPr marL="171450" indent="-171450">
              <a:buFont typeface="Arial"/>
              <a:buChar char="•"/>
              <a:defRPr/>
            </a:pPr>
            <a:r>
              <a:rPr lang="en-US">
                <a:latin typeface="Tahoma"/>
                <a:ea typeface="Tahoma"/>
                <a:cs typeface="Tahoma"/>
              </a:rPr>
              <a:t>Reassignment for Humanitarian Reasons (HUMS), MILPERSMAN 1300-500  </a:t>
            </a:r>
          </a:p>
          <a:p>
            <a:pPr marL="171450" indent="-171450">
              <a:buFont typeface="Arial"/>
              <a:buChar char="•"/>
              <a:defRPr/>
            </a:pPr>
            <a:r>
              <a:rPr lang="en-US">
                <a:latin typeface="Tahoma"/>
                <a:ea typeface="Tahoma"/>
                <a:cs typeface="Tahoma"/>
              </a:rPr>
              <a:t>Screening is most important element </a:t>
            </a:r>
          </a:p>
          <a:p>
            <a:pPr marL="171450" indent="-171450">
              <a:buFont typeface="Arial"/>
              <a:buChar char="•"/>
              <a:defRPr/>
            </a:pPr>
            <a:r>
              <a:rPr lang="en-US">
                <a:latin typeface="Tahoma"/>
                <a:ea typeface="Tahoma"/>
                <a:cs typeface="Tahoma"/>
              </a:rPr>
              <a:t>Ensure to have supporting documents to support the request </a:t>
            </a:r>
          </a:p>
          <a:p>
            <a:pPr marL="171450" indent="-171450">
              <a:buFont typeface="Arial"/>
              <a:buChar char="•"/>
              <a:defRPr/>
            </a:pPr>
            <a:r>
              <a:rPr lang="en-US">
                <a:latin typeface="Tahoma"/>
                <a:ea typeface="Tahoma"/>
                <a:cs typeface="Tahoma"/>
              </a:rPr>
              <a:t>Reason for reassignment must be resolvable within a reasonable period, normally within 6 to 12 months </a:t>
            </a:r>
          </a:p>
          <a:p>
            <a:pPr>
              <a:defRPr/>
            </a:pPr>
            <a:endParaRPr lang="en-US"/>
          </a:p>
          <a:p>
            <a:pPr marL="171450" indent="-171450">
              <a:buFont typeface="Arial"/>
              <a:buChar char="•"/>
              <a:defRPr/>
            </a:pPr>
            <a:r>
              <a:rPr lang="en-US">
                <a:latin typeface="Tahoma"/>
                <a:ea typeface="Tahoma"/>
                <a:cs typeface="Tahoma"/>
              </a:rPr>
              <a:t>Exchanges of Duty (SWAPS), MILPERSMAN 1306-700 </a:t>
            </a:r>
          </a:p>
          <a:p>
            <a:pPr marL="171450" indent="-171450">
              <a:buFont typeface="Arial"/>
              <a:buChar char="•"/>
              <a:defRPr/>
            </a:pPr>
            <a:r>
              <a:rPr lang="en-US">
                <a:latin typeface="Tahoma"/>
                <a:ea typeface="Tahoma"/>
                <a:cs typeface="Tahoma"/>
              </a:rPr>
              <a:t>Requirements: </a:t>
            </a:r>
          </a:p>
          <a:p>
            <a:pPr marL="171450" indent="-171450">
              <a:buFont typeface="Arial"/>
              <a:buChar char="•"/>
              <a:defRPr/>
            </a:pPr>
            <a:r>
              <a:rPr lang="en-US">
                <a:latin typeface="Tahoma"/>
                <a:ea typeface="Tahoma"/>
                <a:cs typeface="Tahoma"/>
              </a:rPr>
              <a:t>Twelve months onboard at time of exchange of duty </a:t>
            </a:r>
          </a:p>
          <a:p>
            <a:pPr marL="171450" indent="-171450">
              <a:buFont typeface="Arial"/>
              <a:buChar char="•"/>
              <a:defRPr/>
            </a:pPr>
            <a:r>
              <a:rPr lang="en-US">
                <a:latin typeface="Tahoma"/>
                <a:ea typeface="Tahoma"/>
                <a:cs typeface="Tahoma"/>
              </a:rPr>
              <a:t>Must not be in receipt of PCS orders </a:t>
            </a:r>
          </a:p>
          <a:p>
            <a:pPr marL="171450" indent="-171450">
              <a:buFont typeface="Arial"/>
              <a:buChar char="•"/>
              <a:defRPr/>
            </a:pPr>
            <a:r>
              <a:rPr lang="en-US">
                <a:latin typeface="Tahoma"/>
                <a:ea typeface="Tahoma"/>
                <a:cs typeface="Tahoma"/>
              </a:rPr>
              <a:t>Must be same rate, rating, type duty classification code/NEC </a:t>
            </a:r>
          </a:p>
          <a:p>
            <a:pPr marL="171450" indent="-171450">
              <a:buFont typeface="Arial"/>
              <a:buChar char="•"/>
              <a:defRPr/>
            </a:pPr>
            <a:r>
              <a:rPr lang="en-US">
                <a:latin typeface="Tahoma"/>
                <a:ea typeface="Tahoma"/>
                <a:cs typeface="Tahoma"/>
              </a:rPr>
              <a:t>Must have sufficient time remaining to provide 12 months at receiving command/ NUC 24  </a:t>
            </a:r>
          </a:p>
          <a:p>
            <a:pPr marL="171450" indent="-171450">
              <a:buFont typeface="Arial"/>
              <a:buChar char="•"/>
              <a:defRPr/>
            </a:pPr>
            <a:r>
              <a:rPr lang="en-US">
                <a:latin typeface="Tahoma"/>
                <a:ea typeface="Tahoma"/>
                <a:cs typeface="Tahoma"/>
              </a:rPr>
              <a:t>Must receive permission from both Cos </a:t>
            </a:r>
          </a:p>
          <a:p>
            <a:pPr marL="171450" indent="-171450">
              <a:buFont typeface="Arial"/>
              <a:buChar char="•"/>
              <a:defRPr/>
            </a:pPr>
            <a:r>
              <a:rPr lang="en-US">
                <a:latin typeface="Tahoma"/>
                <a:ea typeface="Tahoma"/>
                <a:cs typeface="Tahoma"/>
              </a:rPr>
              <a:t>Sailors can search and post SWAPS listing on MNP </a:t>
            </a:r>
          </a:p>
          <a:p>
            <a:pPr marL="171450" indent="-171450">
              <a:buFont typeface="Arial"/>
              <a:buChar char="•"/>
              <a:defRPr/>
            </a:pPr>
            <a:r>
              <a:rPr lang="en-US">
                <a:latin typeface="Tahoma"/>
                <a:ea typeface="Tahoma"/>
                <a:cs typeface="Tahoma"/>
              </a:rPr>
              <a:t>Career &amp; Live Events/ Assignment, Leave, Travel/ SWAPS </a:t>
            </a:r>
          </a:p>
          <a:p>
            <a:pPr marL="171450" indent="-171450">
              <a:buFont typeface="Arial"/>
              <a:buChar char="•"/>
              <a:defRPr/>
            </a:pPr>
            <a:r>
              <a:rPr lang="en-US">
                <a:latin typeface="Tahoma"/>
                <a:ea typeface="Tahoma"/>
                <a:cs typeface="Tahoma"/>
              </a:rPr>
              <a:t>Submit via </a:t>
            </a:r>
            <a:r>
              <a:rPr lang="en-US" err="1">
                <a:latin typeface="Tahoma"/>
                <a:ea typeface="Tahoma"/>
                <a:cs typeface="Tahoma"/>
              </a:rPr>
              <a:t>ePAR</a:t>
            </a:r>
            <a:r>
              <a:rPr lang="en-US">
                <a:latin typeface="Tahoma"/>
                <a:ea typeface="Tahoma"/>
                <a:cs typeface="Tahoma"/>
              </a:rPr>
              <a:t> to PERS-4, Enlisted detailer </a:t>
            </a:r>
          </a:p>
          <a:p>
            <a:pPr marL="0" marR="0" lvl="0" indent="0" algn="l" defTabSz="914400">
              <a:lnSpc>
                <a:spcPct val="100000"/>
              </a:lnSpc>
              <a:spcBef>
                <a:spcPts val="0"/>
              </a:spcBef>
              <a:spcAft>
                <a:spcPts val="0"/>
              </a:spcAft>
              <a:buClrTx/>
              <a:buSzTx/>
              <a:buFont typeface="Wingdings" panose="05000000000000000000" pitchFamily="2" charset="2"/>
              <a:buNone/>
              <a:tabLst/>
              <a:defRPr/>
            </a:pPr>
            <a:endParaRPr lang="en-US" sz="1200" b="1"/>
          </a:p>
          <a:p>
            <a:pPr lvl="0"/>
            <a:endParaRPr lang="en-US" sz="1200">
              <a:solidFill>
                <a:srgbClr val="FFFEF9"/>
              </a:solidFill>
            </a:endParaRPr>
          </a:p>
          <a:p>
            <a:pPr lvl="1"/>
            <a:endParaRPr lang="en-US" sz="1200">
              <a:solidFill>
                <a:srgbClr val="000000"/>
              </a:solidFill>
            </a:endParaRPr>
          </a:p>
          <a:p>
            <a:endParaRPr lang="en-US" sz="12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689629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GUIDE: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979758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r>
              <a:rPr lang="en-US">
                <a:latin typeface="Tahoma"/>
                <a:ea typeface="Tahoma"/>
                <a:cs typeface="Tahoma"/>
              </a:rPr>
              <a:t> </a:t>
            </a:r>
          </a:p>
          <a:p>
            <a:pPr marL="171450" indent="-171450">
              <a:buFont typeface="Wingdings"/>
              <a:buChar char="§"/>
            </a:pPr>
            <a:r>
              <a:rPr lang="en-US">
                <a:latin typeface="Tahoma"/>
                <a:ea typeface="Tahoma"/>
                <a:cs typeface="Tahoma"/>
              </a:rPr>
              <a:t>To relay important information to the Detailer and future commands.</a:t>
            </a:r>
          </a:p>
          <a:p>
            <a:pPr marL="171450" indent="-171450">
              <a:buFont typeface="Wingdings"/>
              <a:buChar char="§"/>
            </a:pPr>
            <a:r>
              <a:rPr lang="en-US">
                <a:latin typeface="Tahoma"/>
                <a:ea typeface="Tahoma"/>
                <a:cs typeface="Tahoma"/>
              </a:rPr>
              <a:t>List two of the 7 phases listed in the PP</a:t>
            </a:r>
          </a:p>
          <a:p>
            <a:pPr marL="171450" indent="-171450">
              <a:buFont typeface="Wingdings"/>
              <a:buChar char="§"/>
            </a:pPr>
            <a:r>
              <a:rPr lang="en-US">
                <a:latin typeface="Tahoma"/>
                <a:ea typeface="Tahoma"/>
                <a:cs typeface="Tahoma"/>
              </a:rPr>
              <a:t>List two of the following: </a:t>
            </a:r>
          </a:p>
          <a:p>
            <a:pPr marL="800100" lvl="1" indent="-171450">
              <a:buFont typeface="Wingdings"/>
              <a:buChar char="§"/>
            </a:pPr>
            <a:r>
              <a:rPr lang="en-US">
                <a:latin typeface="Tahoma"/>
                <a:ea typeface="Tahoma"/>
                <a:cs typeface="Tahoma"/>
              </a:rPr>
              <a:t>CA2P</a:t>
            </a:r>
          </a:p>
          <a:p>
            <a:pPr marL="800100" lvl="1" indent="-171450">
              <a:buFont typeface="Wingdings"/>
              <a:buChar char="§"/>
            </a:pPr>
            <a:r>
              <a:rPr lang="en-US">
                <a:latin typeface="Tahoma"/>
                <a:ea typeface="Tahoma"/>
                <a:cs typeface="Tahoma"/>
              </a:rPr>
              <a:t>A2P</a:t>
            </a:r>
          </a:p>
          <a:p>
            <a:pPr marL="800100" lvl="1" indent="-171450">
              <a:buFont typeface="Wingdings"/>
              <a:buChar char="§"/>
            </a:pPr>
            <a:r>
              <a:rPr lang="en-US">
                <a:latin typeface="Tahoma"/>
                <a:ea typeface="Tahoma"/>
                <a:cs typeface="Tahoma"/>
              </a:rPr>
              <a:t>SEM</a:t>
            </a:r>
          </a:p>
          <a:p>
            <a:pPr marL="171450" indent="-171450">
              <a:buFont typeface="Wingdings"/>
              <a:buChar char="§"/>
            </a:pPr>
            <a:r>
              <a:rPr lang="en-US">
                <a:latin typeface="Tahoma"/>
                <a:ea typeface="Tahoma"/>
                <a:cs typeface="Tahoma"/>
              </a:rPr>
              <a:t>Requesting action on a career change; PRD adjustment, curtailing shore duty, special program requests, etc.</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088297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GUIDE: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98530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08829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p>
          <a:p>
            <a:r>
              <a:rPr lang="en-US">
                <a:latin typeface="Tahoma"/>
                <a:ea typeface="Tahoma"/>
                <a:cs typeface="Tahoma"/>
              </a:rPr>
              <a:t>Review references.</a:t>
            </a:r>
          </a:p>
          <a:p>
            <a:r>
              <a:rPr lang="en-US">
                <a:latin typeface="Tahoma"/>
                <a:ea typeface="Tahoma"/>
                <a:cs typeface="Tahoma"/>
              </a:rPr>
              <a:t>Removing DMAP NAVADMINs due to no longer being relevant and BBA NAVADMIN being updated information.</a:t>
            </a:r>
          </a:p>
          <a:p>
            <a:r>
              <a:rPr lang="en-US">
                <a:latin typeface="Tahoma"/>
                <a:ea typeface="Tahoma"/>
                <a:cs typeface="Tahoma"/>
              </a:rPr>
              <a:t>Addition of NAVADMIN 255/24, Billet Based Advancements 2025 and the Billet Based Advancement Handbook.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solidFill>
                <a:srgbClr val="00B050"/>
              </a:solidFill>
              <a:highlight>
                <a:srgbClr val="008000"/>
              </a:highlight>
              <a:latin typeface="Tahoma"/>
              <a:ea typeface="Tahoma"/>
              <a:cs typeface="Tahoma"/>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01486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endParaRPr lang="en-US">
              <a:latin typeface="Tahoma"/>
              <a:ea typeface="Tahoma"/>
              <a:cs typeface="Tahoma"/>
            </a:endParaRPr>
          </a:p>
          <a:p>
            <a:pPr marL="285750" indent="-285750">
              <a:buFont typeface="Wingdings" panose="020B0604020202020204" pitchFamily="34" charset="0"/>
              <a:buChar char="§"/>
            </a:pPr>
            <a:r>
              <a:rPr lang="en-US" sz="1200">
                <a:latin typeface="Tahoma"/>
                <a:ea typeface="Tahoma"/>
                <a:cs typeface="Tahoma"/>
              </a:rPr>
              <a:t>Discuss how the</a:t>
            </a:r>
            <a:r>
              <a:rPr lang="en-US" sz="1200" baseline="0">
                <a:latin typeface="Tahoma"/>
                <a:ea typeface="Tahoma"/>
                <a:cs typeface="Tahoma"/>
              </a:rPr>
              <a:t> Navy’s manning affects advancement and readiness</a:t>
            </a:r>
          </a:p>
          <a:p>
            <a:pPr marL="742950" lvl="1" indent="-285750">
              <a:buFont typeface="Wingdings" panose="020B0604020202020204" pitchFamily="34" charset="0"/>
              <a:buChar char="§"/>
            </a:pPr>
            <a:r>
              <a:rPr lang="en-US" sz="1200" baseline="0">
                <a:latin typeface="Tahoma"/>
                <a:ea typeface="Tahoma"/>
                <a:cs typeface="Tahoma"/>
              </a:rPr>
              <a:t>Enlisted Community Managers (ECMs) are required to keep specific percentages their rate at shore and at sea to ensure the proper manning of commands. </a:t>
            </a:r>
          </a:p>
          <a:p>
            <a:pPr marL="285750" indent="-285750">
              <a:buFont typeface="Wingdings" panose="020B0604020202020204" pitchFamily="34" charset="0"/>
              <a:buChar char="§"/>
            </a:pPr>
            <a:r>
              <a:rPr lang="en-US" sz="1200" baseline="0">
                <a:latin typeface="Tahoma"/>
                <a:ea typeface="Tahoma"/>
                <a:cs typeface="Tahoma"/>
              </a:rPr>
              <a:t>Discuss that MNA is designed to provide the Navy with the right person in the billets.</a:t>
            </a:r>
          </a:p>
          <a:p>
            <a:pPr marL="742950" lvl="1" indent="-285750">
              <a:buFont typeface="Wingdings" panose="020B0604020202020204" pitchFamily="34" charset="0"/>
              <a:buChar char="§"/>
            </a:pPr>
            <a:r>
              <a:rPr lang="en-US" baseline="0">
                <a:latin typeface="Tahoma"/>
                <a:ea typeface="Tahoma"/>
                <a:cs typeface="Tahoma"/>
              </a:rPr>
              <a:t>Detailers can match individuals with jobs based on what is in their records/Commands are able to make comments on applications regarding who they want for a billet (this is why we will talk later about updating your Resume in MNA!)/Sailors who are selected for billets they want or are interested in tend to work harder and be more productive in their work environment.</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62992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a:t>FACILITATOR GUIDE: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0">
                <a:latin typeface="Tahoma"/>
                <a:ea typeface="Tahoma"/>
                <a:cs typeface="Tahoma"/>
              </a:rPr>
              <a:t>Example of common terms</a:t>
            </a:r>
            <a:r>
              <a:rPr lang="en-US" b="0" baseline="0">
                <a:latin typeface="Tahoma"/>
                <a:ea typeface="Tahoma"/>
                <a:cs typeface="Tahoma"/>
              </a:rPr>
              <a:t> used during the assignment process.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0" baseline="0">
              <a:latin typeface="Tahoma"/>
              <a:ea typeface="Tahoma"/>
              <a:cs typeface="Tahoma"/>
            </a:endParaRPr>
          </a:p>
          <a:p>
            <a:pPr>
              <a:defRPr/>
            </a:pPr>
            <a:r>
              <a:rPr lang="en-US">
                <a:latin typeface="Tahoma"/>
                <a:ea typeface="Tahoma"/>
                <a:cs typeface="Tahoma"/>
              </a:rPr>
              <a:t>PRD- Your PRD is dependent on your rate and how long your sea/shore flow is prescribed for. For many rates the rotation is 4-5 years sea duty followed by 3 years shore duty. (see https://www.mynavyhr.navy.mil/Portals/55/Career/ECM/Sea%20Shore%20Flow%20Tour%20Lengths.pdf?ver=M3-xUNwFWEbNJWFI_kYRZA%3d%3d for sea shore flow)</a:t>
            </a:r>
            <a:endParaRPr lang="en-US"/>
          </a:p>
          <a:p>
            <a:pPr>
              <a:defRPr/>
            </a:pPr>
            <a:r>
              <a:rPr lang="en-US">
                <a:latin typeface="Tahoma"/>
                <a:ea typeface="Tahoma"/>
                <a:cs typeface="Tahoma"/>
              </a:rPr>
              <a:t>Example; AEAN Bean checks in on April 14th, 2025 to their first sea duty command. They will have a PRD of Nov 2029 due to AEs having a 4.5-year initial sea rotation.  When AE2 Bean goes to transfer to their shore duty tour, reporting in May 2030, they will have a PRD of May 2033, 3 year shore tour.  </a:t>
            </a:r>
            <a:endParaRPr lang="en-US"/>
          </a:p>
          <a:p>
            <a:pPr>
              <a:defRPr/>
            </a:pPr>
            <a:r>
              <a:rPr lang="en-US">
                <a:latin typeface="Tahoma"/>
                <a:ea typeface="Tahoma"/>
                <a:cs typeface="Tahoma"/>
              </a:rPr>
              <a:t>**Detailers may direct transfer up to 6 months prior to PRD and up to 6 months after PRD for flexibility**</a:t>
            </a:r>
            <a:endParaRPr lang="en-US"/>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0" baseline="0">
              <a:latin typeface="Tahoma"/>
              <a:ea typeface="Tahoma"/>
              <a:cs typeface="Tahoma"/>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0" baseline="0">
                <a:latin typeface="Tahoma"/>
                <a:ea typeface="Tahoma"/>
                <a:cs typeface="Tahoma"/>
              </a:rPr>
              <a:t>TOS- Time on station requirements are established to enhance operational readiness by stabilizing Service members in units in order to help reduce PCS costs and improve the quality of life by reducing personal or family turbulence. MINIMUM TOS REQUIREMENTS: To CONUS Shore duty - 24 months/to CONUS Sea duty – 12 months. The minimum TOS requirements are in place for those members who REFUSE to OBLISERV for a full tour and intend to separate.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0" baseline="0">
              <a:latin typeface="Tahoma"/>
              <a:ea typeface="Tahoma"/>
              <a:cs typeface="Tahoma"/>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0" baseline="0">
                <a:latin typeface="Tahoma"/>
                <a:ea typeface="Tahoma"/>
                <a:cs typeface="Tahoma"/>
              </a:rPr>
              <a:t>OBLISERV- OBLISERV is written into member’s orders. This is the timeframe that the member must either reenlist or extend to meet. OBLISERV is determined by the member’s rate and the sea/shore flow, UNLESS member is accepted for a special program with its own OBLISERV requirement.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0" baseline="0">
              <a:latin typeface="Tahoma"/>
              <a:ea typeface="Tahoma"/>
              <a:cs typeface="Tahoma"/>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0" baseline="0">
                <a:latin typeface="Tahoma"/>
                <a:ea typeface="Tahoma"/>
                <a:cs typeface="Tahoma"/>
              </a:rPr>
              <a:t>DoD Tours- DoD area tour lengths are listed in reference  NAVSO P-6034, Joint Travel Regulations (JTR), appendix Q.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2872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solidFill>
                  <a:srgbClr val="000000"/>
                </a:solidFill>
                <a:latin typeface="Tahoma"/>
                <a:ea typeface="Tahoma"/>
                <a:cs typeface="Tahoma"/>
              </a:rPr>
              <a:t>FACILITATOR GUIDE:</a:t>
            </a:r>
            <a:r>
              <a:rPr lang="en-US">
                <a:solidFill>
                  <a:srgbClr val="000000"/>
                </a:solidFill>
                <a:latin typeface="Tahoma"/>
                <a:ea typeface="Tahoma"/>
                <a:cs typeface="Tahoma"/>
              </a:rPr>
              <a:t> </a:t>
            </a:r>
            <a:endParaRPr lang="en-US">
              <a:latin typeface="Tahoma"/>
              <a:ea typeface="Tahoma"/>
              <a:cs typeface="Tahoma"/>
            </a:endParaRPr>
          </a:p>
          <a:p>
            <a:pPr>
              <a:defRPr/>
            </a:pPr>
            <a:r>
              <a:rPr lang="en-US">
                <a:solidFill>
                  <a:srgbClr val="000000"/>
                </a:solidFill>
                <a:latin typeface="Tahoma"/>
                <a:ea typeface="Tahoma"/>
                <a:cs typeface="Tahoma"/>
              </a:rPr>
              <a:t>Manning </a:t>
            </a:r>
            <a:endParaRPr lang="en-US">
              <a:latin typeface="Tahoma"/>
              <a:ea typeface="Tahoma"/>
              <a:cs typeface="Tahoma"/>
            </a:endParaRPr>
          </a:p>
          <a:p>
            <a:pPr marL="171450" indent="-171450">
              <a:buFont typeface="Arial"/>
              <a:buChar char="•"/>
              <a:defRPr/>
            </a:pPr>
            <a:r>
              <a:rPr lang="en-US">
                <a:solidFill>
                  <a:srgbClr val="000000"/>
                </a:solidFill>
                <a:latin typeface="Tahoma"/>
                <a:ea typeface="Tahoma"/>
                <a:cs typeface="Tahoma"/>
              </a:rPr>
              <a:t>Function: Quality of Alignments evaluation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a:solidFill>
                  <a:srgbClr val="000000"/>
                </a:solidFill>
                <a:latin typeface="Tahoma"/>
                <a:ea typeface="Tahoma"/>
                <a:cs typeface="Tahoma"/>
              </a:rPr>
              <a:t>Keep your CCC advised of unplanned losses (pregnancy/HUMS/early transfers/separations). </a:t>
            </a:r>
            <a:endParaRPr lang="en-US">
              <a:latin typeface="Tahoma"/>
              <a:ea typeface="Tahoma"/>
              <a:cs typeface="Tahoma"/>
            </a:endParaRPr>
          </a:p>
          <a:p>
            <a:pPr marL="171450" indent="-171450">
              <a:buFont typeface="Arial"/>
              <a:buChar char="•"/>
              <a:defRPr/>
            </a:pPr>
            <a:r>
              <a:rPr lang="en-US">
                <a:solidFill>
                  <a:srgbClr val="000000"/>
                </a:solidFill>
                <a:latin typeface="Tahoma"/>
                <a:ea typeface="Tahoma"/>
                <a:cs typeface="Tahoma"/>
              </a:rPr>
              <a:t>MNA User’s Guide V3.0i (Ch. 18) </a:t>
            </a:r>
            <a:endParaRPr lang="en-US">
              <a:latin typeface="Tahoma"/>
              <a:ea typeface="Tahoma"/>
              <a:cs typeface="Tahoma"/>
            </a:endParaRPr>
          </a:p>
          <a:p>
            <a:pPr marL="171450" indent="-171450">
              <a:buFont typeface="Arial"/>
              <a:buChar char="•"/>
              <a:defRPr/>
            </a:pPr>
            <a:r>
              <a:rPr lang="en-US">
                <a:solidFill>
                  <a:srgbClr val="000000"/>
                </a:solidFill>
                <a:latin typeface="Tahoma"/>
                <a:ea typeface="Tahoma"/>
                <a:cs typeface="Tahoma"/>
              </a:rPr>
              <a:t>As Sailors advance or unplanned losses come about ensure routine review to submit MRR for realignment.  </a:t>
            </a:r>
            <a:endParaRPr lang="en-US">
              <a:latin typeface="Tahoma"/>
              <a:ea typeface="Tahoma"/>
              <a:cs typeface="Tahoma"/>
            </a:endParaRPr>
          </a:p>
          <a:p>
            <a:pPr>
              <a:defRPr/>
            </a:pPr>
            <a:r>
              <a:rPr lang="en-US">
                <a:solidFill>
                  <a:srgbClr val="000000"/>
                </a:solidFill>
                <a:latin typeface="Tahoma"/>
                <a:ea typeface="Tahoma"/>
                <a:cs typeface="Tahoma"/>
              </a:rPr>
              <a:t> </a:t>
            </a:r>
            <a:endParaRPr lang="en-US">
              <a:latin typeface="Tahoma"/>
              <a:ea typeface="Tahoma"/>
              <a:cs typeface="Tahoma"/>
            </a:endParaRPr>
          </a:p>
          <a:p>
            <a:pPr>
              <a:defRPr/>
            </a:pPr>
            <a:r>
              <a:rPr lang="en-US">
                <a:solidFill>
                  <a:srgbClr val="000000"/>
                </a:solidFill>
                <a:latin typeface="Tahoma"/>
                <a:ea typeface="Tahoma"/>
                <a:cs typeface="Tahoma"/>
              </a:rPr>
              <a:t>Placement: Commands advocate to assist in maintaining a balanced crew prior to deployment. </a:t>
            </a:r>
            <a:endParaRPr lang="en-US">
              <a:latin typeface="Tahoma"/>
              <a:ea typeface="Tahoma"/>
              <a:cs typeface="Tahoma"/>
            </a:endParaRPr>
          </a:p>
          <a:p>
            <a:pPr marL="171450" indent="-171450">
              <a:buFont typeface="Arial"/>
              <a:buChar char="•"/>
              <a:defRPr/>
            </a:pPr>
            <a:r>
              <a:rPr lang="en-US">
                <a:solidFill>
                  <a:srgbClr val="000000"/>
                </a:solidFill>
                <a:latin typeface="Tahoma"/>
                <a:ea typeface="Tahoma"/>
                <a:cs typeface="Tahoma"/>
              </a:rPr>
              <a:t>Function: Alignment changes </a:t>
            </a:r>
            <a:endParaRPr lang="en-US">
              <a:latin typeface="Tahoma"/>
              <a:ea typeface="Tahoma"/>
              <a:cs typeface="Tahoma"/>
            </a:endParaRPr>
          </a:p>
          <a:p>
            <a:pPr marL="171450" indent="-171450">
              <a:buFont typeface="Wingdings"/>
              <a:buChar char="§"/>
              <a:defRPr/>
            </a:pPr>
            <a:r>
              <a:rPr lang="en-US">
                <a:solidFill>
                  <a:srgbClr val="000000"/>
                </a:solidFill>
                <a:latin typeface="Tahoma"/>
                <a:ea typeface="Tahoma"/>
                <a:cs typeface="Tahoma"/>
              </a:rPr>
              <a:t>The CCC and AMM should keep Placement Coordinators in the loop when processing unplanned loses. </a:t>
            </a:r>
            <a:endParaRPr lang="en-US">
              <a:latin typeface="Tahoma"/>
              <a:ea typeface="Tahoma"/>
              <a:cs typeface="Tahoma"/>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19966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en-US" b="1"/>
              <a:t>FACILITATOR GUIDE:</a:t>
            </a:r>
          </a:p>
          <a:p>
            <a:pPr>
              <a:spcBef>
                <a:spcPts val="1200"/>
              </a:spcBef>
            </a:pPr>
            <a:r>
              <a:rPr lang="en-US" sz="1200">
                <a:latin typeface="Tahoma"/>
                <a:ea typeface="Tahoma"/>
                <a:cs typeface="Tahoma"/>
              </a:rPr>
              <a:t>Encourage</a:t>
            </a:r>
            <a:r>
              <a:rPr lang="en-US" sz="1200" baseline="0">
                <a:latin typeface="Tahoma"/>
                <a:ea typeface="Tahoma"/>
                <a:cs typeface="Tahoma"/>
              </a:rPr>
              <a:t> CDT to always attempt to call or email the detailer regarding questions about orders.  To ensure you are aware a “best practice” is to have them copy you on all inquires for your awareness.</a:t>
            </a:r>
            <a:endParaRPr lang="en-US" sz="1200">
              <a:latin typeface="Tahoma"/>
              <a:ea typeface="Tahoma"/>
              <a:cs typeface="Tahoma"/>
            </a:endParaRPr>
          </a:p>
          <a:p>
            <a:pPr>
              <a:spcBef>
                <a:spcPts val="1200"/>
              </a:spcBef>
            </a:pPr>
            <a:r>
              <a:rPr lang="en-US">
                <a:latin typeface="Tahoma"/>
                <a:ea typeface="Tahoma"/>
                <a:cs typeface="Tahoma"/>
              </a:rPr>
              <a:t>Sailors should always be encouraged to communicate EARLY and often with their detailer about their desires and any situations that could have an impact on orders selection.</a:t>
            </a: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0162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t>FACILITATOR GUIDE:</a:t>
            </a:r>
          </a:p>
          <a:p>
            <a:pPr marL="171450" indent="-171450">
              <a:buFont typeface="Wingdings" panose="05000000000000000000" pitchFamily="2" charset="2"/>
              <a:buChar char="§"/>
            </a:pPr>
            <a:r>
              <a:rPr lang="en-US">
                <a:latin typeface="Tahoma"/>
                <a:ea typeface="Tahoma"/>
                <a:cs typeface="Tahoma"/>
              </a:rPr>
              <a:t>Sailors must ensure their MNA contact information is up to date. This will prevent detailers from</a:t>
            </a:r>
            <a:r>
              <a:rPr lang="en-US" baseline="0">
                <a:latin typeface="Tahoma"/>
                <a:ea typeface="Tahoma"/>
                <a:cs typeface="Tahoma"/>
              </a:rPr>
              <a:t> </a:t>
            </a:r>
            <a:r>
              <a:rPr lang="en-US">
                <a:latin typeface="Tahoma"/>
                <a:ea typeface="Tahoma"/>
                <a:cs typeface="Tahoma"/>
              </a:rPr>
              <a:t>having issues with contacting the Sailor regarding</a:t>
            </a:r>
            <a:r>
              <a:rPr lang="en-US" baseline="0">
                <a:latin typeface="Tahoma"/>
                <a:ea typeface="Tahoma"/>
                <a:cs typeface="Tahoma"/>
              </a:rPr>
              <a:t> </a:t>
            </a:r>
            <a:r>
              <a:rPr lang="en-US">
                <a:latin typeface="Tahoma"/>
                <a:ea typeface="Tahoma"/>
                <a:cs typeface="Tahoma"/>
              </a:rPr>
              <a:t>orders and career intentions. </a:t>
            </a:r>
          </a:p>
          <a:p>
            <a:pPr marL="171450" indent="-171450">
              <a:buFont typeface="Wingdings" panose="05000000000000000000" pitchFamily="2" charset="2"/>
              <a:buChar char="§"/>
            </a:pPr>
            <a:r>
              <a:rPr lang="en-US">
                <a:latin typeface="Tahoma"/>
                <a:ea typeface="Tahoma"/>
                <a:cs typeface="Tahoma"/>
              </a:rPr>
              <a:t>Ensure that your Resume and Preferences are updated before entering your negotiation window, this information assists the detailer AND the gaining commands review and rank all applicants to each billet. Include COMPLETED items like important qualifications, collateral duties, warfare qualifications, and awards earned while at that command. </a:t>
            </a:r>
          </a:p>
          <a:p>
            <a:pPr marL="171450" indent="-171450">
              <a:buFont typeface="Wingdings" panose="05000000000000000000" pitchFamily="2" charset="2"/>
              <a:buChar char="§"/>
            </a:pPr>
            <a:endParaRPr lang="en-US">
              <a:latin typeface="Tahoma"/>
              <a:ea typeface="Tahoma"/>
              <a:cs typeface="Tahoma"/>
            </a:endParaRPr>
          </a:p>
          <a:p>
            <a:pPr marL="171450" indent="-171450">
              <a:buFont typeface="Wingdings" panose="05000000000000000000" pitchFamily="2" charset="2"/>
              <a:buChar char="§"/>
            </a:pPr>
            <a:r>
              <a:rPr lang="en-US"/>
              <a:t>In MyNavy Assignment you can:</a:t>
            </a:r>
          </a:p>
          <a:p>
            <a:pPr marL="628650" lvl="1" indent="-171450">
              <a:buFont typeface="Wingdings" panose="05000000000000000000" pitchFamily="2" charset="2"/>
              <a:buChar char="§"/>
            </a:pPr>
            <a:r>
              <a:rPr lang="en-US"/>
              <a:t>Explore new opportunities for personal growth, promotion and rewarding service. </a:t>
            </a:r>
          </a:p>
          <a:p>
            <a:pPr marL="628650" lvl="1" indent="-171450">
              <a:buFont typeface="Wingdings" panose="05000000000000000000" pitchFamily="2" charset="2"/>
              <a:buChar char="§"/>
            </a:pPr>
            <a:r>
              <a:rPr lang="en-US"/>
              <a:t>Showcase personal skills and market yourself to future commands. </a:t>
            </a:r>
          </a:p>
          <a:p>
            <a:pPr marL="628650" lvl="1" indent="-171450">
              <a:buFont typeface="Wingdings" panose="05000000000000000000" pitchFamily="2" charset="2"/>
              <a:buChar char="§"/>
            </a:pPr>
            <a:r>
              <a:rPr lang="en-US"/>
              <a:t>Apply for jobs, interact with detailers and track Permanent Change of Station (PCS) orders.</a:t>
            </a:r>
          </a:p>
          <a:p>
            <a:pPr marL="171450" indent="-171450">
              <a:buFontTx/>
              <a:buChar char="-"/>
            </a:pPr>
            <a:endParaRPr lang="en-US"/>
          </a:p>
          <a:p>
            <a:pPr marL="171450" indent="-171450">
              <a:buFont typeface="Wingdings" panose="05000000000000000000" pitchFamily="2" charset="2"/>
              <a:buChar char="§"/>
            </a:pPr>
            <a:r>
              <a:rPr lang="en-US"/>
              <a:t>MNA increases your visibility to all generated jobs (vacancies) in the detailing cycle, both jobs that are open for application and closed (not available for application due to mission requirements).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20875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36D7F-984F-6A37-DDC0-B39086B7AF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026E2A-484F-1FF1-9610-7833A7BBC7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57AF9C-C809-0917-AD8B-0A7455562E5B}"/>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5" name="Footer Placeholder 4">
            <a:extLst>
              <a:ext uri="{FF2B5EF4-FFF2-40B4-BE49-F238E27FC236}">
                <a16:creationId xmlns:a16="http://schemas.microsoft.com/office/drawing/2014/main" id="{D79CBF49-C097-B43C-4986-F6D8D8E394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6A0830-8C75-F301-0472-64890DA37459}"/>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1968001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039B-CACC-DAE0-DAE1-4A2A6BFC91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DE6C85-F47C-C865-57D4-232459325D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BCE68-7B38-1826-5EC5-583D30677389}"/>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5" name="Footer Placeholder 4">
            <a:extLst>
              <a:ext uri="{FF2B5EF4-FFF2-40B4-BE49-F238E27FC236}">
                <a16:creationId xmlns:a16="http://schemas.microsoft.com/office/drawing/2014/main" id="{1EE267CB-ECE7-0957-CD7F-CBC57D4855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AE1EB0-058E-B906-3083-4B02C06BFA48}"/>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3779414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2D9223-E93D-6350-1946-EC188008CA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D169C2-BFA9-379E-9B04-4AC11C0BD0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440D83-E258-4B00-EB07-EBB695B24A21}"/>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5" name="Footer Placeholder 4">
            <a:extLst>
              <a:ext uri="{FF2B5EF4-FFF2-40B4-BE49-F238E27FC236}">
                <a16:creationId xmlns:a16="http://schemas.microsoft.com/office/drawing/2014/main" id="{B2FA4F08-933E-7912-9BF6-6A387BAA81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A420BE-900B-6ACB-4195-53B17A094E9A}"/>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280089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19F8-BB38-4E2C-6A44-76BF14B29E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A34E38-D6AE-26DC-EFD4-7F7A913C8D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0DAEBB-AA3E-CFA8-3407-4C8EE2EE1A31}"/>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5" name="Footer Placeholder 4">
            <a:extLst>
              <a:ext uri="{FF2B5EF4-FFF2-40B4-BE49-F238E27FC236}">
                <a16:creationId xmlns:a16="http://schemas.microsoft.com/office/drawing/2014/main" id="{03ACFDA8-96FF-A304-4F9C-C829BC9A06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CA21E5-CAC0-CA2E-B364-6144434075D5}"/>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138798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1DAC6-7F15-7FDF-CBC8-5C18DE0B41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D07DA1-AF76-451C-3123-3B1B0A5A6CB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A27DC2-0819-82DC-8BA2-2E5ABAB95261}"/>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5" name="Footer Placeholder 4">
            <a:extLst>
              <a:ext uri="{FF2B5EF4-FFF2-40B4-BE49-F238E27FC236}">
                <a16:creationId xmlns:a16="http://schemas.microsoft.com/office/drawing/2014/main" id="{994FE17D-BCBC-6980-6BAA-86F3D4A26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11198-2E93-524C-50C0-BA9E0031F4C5}"/>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3749142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67272-ED1C-1EBF-9A09-2BA386D615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8529A-032C-59CD-50B9-84706BBB07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24FBED-04A4-8BAD-498C-26B5DE7DF7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217711-5E83-E77B-4C4F-7951B1ABD535}"/>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6" name="Footer Placeholder 5">
            <a:extLst>
              <a:ext uri="{FF2B5EF4-FFF2-40B4-BE49-F238E27FC236}">
                <a16:creationId xmlns:a16="http://schemas.microsoft.com/office/drawing/2014/main" id="{44FCCD2C-45E4-B928-A760-85D7DEC34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FB0CB6-9D73-EEDF-53FB-F8BE088FAA8B}"/>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78434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14D98-8CDD-5D3B-BDAA-EF97CC833F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BB1869-E3C5-50CF-27F3-C67284B27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AD060E-5211-362F-A713-AF972D3CBE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5EEF8B-FC90-9A88-1456-4F3CB8B4B3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A960CD-2448-C8A6-9D0B-B237786351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3FD7A7-97F7-E0DE-1E45-4516E5446D0C}"/>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8" name="Footer Placeholder 7">
            <a:extLst>
              <a:ext uri="{FF2B5EF4-FFF2-40B4-BE49-F238E27FC236}">
                <a16:creationId xmlns:a16="http://schemas.microsoft.com/office/drawing/2014/main" id="{DFEE6024-DCC1-20BC-3026-BA90E1900D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AAF423-5D08-F813-DDC3-65661F275D91}"/>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3988357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8764-F6DF-F028-8DB7-AD0BE70B15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D16F7E-52B1-8F44-BAEA-6CA5FD92D1F7}"/>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4" name="Footer Placeholder 3">
            <a:extLst>
              <a:ext uri="{FF2B5EF4-FFF2-40B4-BE49-F238E27FC236}">
                <a16:creationId xmlns:a16="http://schemas.microsoft.com/office/drawing/2014/main" id="{6AD4A6B9-2DEA-3443-D8C4-661469CE9C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1A22BC-DF86-2C16-7401-DE831A96ECFD}"/>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63075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70CF79-04CC-26BC-C85F-379AD931A9F4}"/>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3" name="Footer Placeholder 2">
            <a:extLst>
              <a:ext uri="{FF2B5EF4-FFF2-40B4-BE49-F238E27FC236}">
                <a16:creationId xmlns:a16="http://schemas.microsoft.com/office/drawing/2014/main" id="{94470FE2-2736-9675-5385-87C840EB62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FF97F6-3711-D22C-B665-19115AD7FAE9}"/>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4047162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60E63-2984-E00E-9C2B-93C2695542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E7CFD4-1E3B-7974-6655-2E880A226C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BBF841-B59E-B3D1-ADFD-DB95762386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17AF2-D57D-234F-46FD-F5114B3268EB}"/>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6" name="Footer Placeholder 5">
            <a:extLst>
              <a:ext uri="{FF2B5EF4-FFF2-40B4-BE49-F238E27FC236}">
                <a16:creationId xmlns:a16="http://schemas.microsoft.com/office/drawing/2014/main" id="{26E80FC1-2C8D-7073-7B56-A19811498F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FEAE27-52EF-4D3C-C52C-F47462884F82}"/>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270285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EF017-14EC-E7EF-1E85-915A623CA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93EDB0-4D8D-9D34-7A0D-1845A975D5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438F07-A2C9-1067-8E14-AC83D1729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5D6044-771D-B06A-BD9B-EDD341EC5DC4}"/>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6" name="Footer Placeholder 5">
            <a:extLst>
              <a:ext uri="{FF2B5EF4-FFF2-40B4-BE49-F238E27FC236}">
                <a16:creationId xmlns:a16="http://schemas.microsoft.com/office/drawing/2014/main" id="{BD7F60BE-5692-6A98-5864-DA4FBED902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E428CE-AB0E-02C2-F778-35A1C1615253}"/>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57717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ED69E3-F794-F575-AC4A-69BDBCEB2F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07748F-FDDF-6C78-55F2-21ED9861ED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B06C16-E113-CBB2-2139-8BAA87DAE4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CBA8F7C-6606-4FA1-9754-F2F4BF288B41}" type="datetimeFigureOut">
              <a:rPr lang="en-US" smtClean="0"/>
              <a:t>12/8/2025</a:t>
            </a:fld>
            <a:endParaRPr lang="en-US"/>
          </a:p>
        </p:txBody>
      </p:sp>
      <p:sp>
        <p:nvSpPr>
          <p:cNvPr id="5" name="Footer Placeholder 4">
            <a:extLst>
              <a:ext uri="{FF2B5EF4-FFF2-40B4-BE49-F238E27FC236}">
                <a16:creationId xmlns:a16="http://schemas.microsoft.com/office/drawing/2014/main" id="{C6EA3C0E-27E4-AFDC-A801-F5C52AC658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F5C772-999C-D5D7-36AE-A16A9DBA61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548A0C-9AB1-441A-9259-B7D2AA1F8386}" type="slidenum">
              <a:rPr lang="en-US" smtClean="0"/>
              <a:t>‹#›</a:t>
            </a:fld>
            <a:endParaRPr lang="en-US"/>
          </a:p>
        </p:txBody>
      </p:sp>
    </p:spTree>
    <p:extLst>
      <p:ext uri="{BB962C8B-B14F-4D97-AF65-F5344CB8AC3E}">
        <p14:creationId xmlns:p14="http://schemas.microsoft.com/office/powerpoint/2010/main" val="286658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askmncc.fct@navy.mi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F9F476-6833-4C5F-A3D2-37BDB2165A9E}"/>
              </a:ext>
            </a:extLst>
          </p:cNvPr>
          <p:cNvSpPr>
            <a:spLocks noGrp="1"/>
          </p:cNvSpPr>
          <p:nvPr>
            <p:ph type="subTitle" idx="1"/>
          </p:nvPr>
        </p:nvSpPr>
        <p:spPr>
          <a:xfrm>
            <a:off x="1" y="2950473"/>
            <a:ext cx="12191998" cy="1655762"/>
          </a:xfrm>
        </p:spPr>
        <p:txBody>
          <a:bodyPr vert="horz" lIns="91440" tIns="45720" rIns="91440" bIns="45720" rtlCol="0" anchor="t">
            <a:normAutofit/>
          </a:bodyPr>
          <a:lstStyle/>
          <a:p>
            <a:r>
              <a:rPr lang="en-US" sz="3200" b="1" i="0" dirty="0">
                <a:solidFill>
                  <a:srgbClr val="000000"/>
                </a:solidFill>
                <a:latin typeface="Times New Roman"/>
                <a:cs typeface="Times New Roman"/>
              </a:rPr>
              <a:t>Enlisted Assignment System</a:t>
            </a:r>
            <a:endParaRPr lang="en-US" sz="3200" b="1" dirty="0">
              <a:solidFill>
                <a:schemeClr val="accent3"/>
              </a:solidFill>
              <a:latin typeface="Times New Roman"/>
              <a:cs typeface="Times New Roman"/>
            </a:endParaRPr>
          </a:p>
        </p:txBody>
      </p:sp>
    </p:spTree>
    <p:extLst>
      <p:ext uri="{BB962C8B-B14F-4D97-AF65-F5344CB8AC3E}">
        <p14:creationId xmlns:p14="http://schemas.microsoft.com/office/powerpoint/2010/main" val="530703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8C40D-1E0B-912A-9EE2-BE7A7B8F1B3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E6FE371-DD66-0F4B-7306-F1B0C368754E}"/>
              </a:ext>
            </a:extLst>
          </p:cNvPr>
          <p:cNvSpPr txBox="1"/>
          <p:nvPr/>
        </p:nvSpPr>
        <p:spPr>
          <a:xfrm>
            <a:off x="1066800" y="1322292"/>
            <a:ext cx="10058400" cy="5216813"/>
          </a:xfrm>
          <a:prstGeom prst="rect">
            <a:avLst/>
          </a:prstGeom>
          <a:noFill/>
        </p:spPr>
        <p:txBody>
          <a:bodyPr wrap="square" lIns="91440" tIns="45720" rIns="91440" bIns="45720" anchor="t">
            <a:spAutoFit/>
          </a:bodyPr>
          <a:lstStyle/>
          <a:p>
            <a:endParaRPr lang="en-US">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Times New Roman"/>
                <a:ea typeface="Calibri"/>
                <a:cs typeface="Calibri"/>
              </a:rPr>
              <a:t>What is MNA?</a:t>
            </a:r>
          </a:p>
          <a:p>
            <a:pPr marL="742950" lvl="1" indent="-285750">
              <a:spcAft>
                <a:spcPts val="600"/>
              </a:spcAft>
              <a:buFont typeface="Arial" panose="020B0604020202020204" pitchFamily="34" charset="0"/>
              <a:buChar char="•"/>
            </a:pPr>
            <a:r>
              <a:rPr lang="en-US" sz="2000" dirty="0">
                <a:latin typeface="Times New Roman"/>
                <a:ea typeface="Calibri"/>
                <a:cs typeface="Calibri"/>
              </a:rPr>
              <a:t>Modern interface to the Detailing Marketplace</a:t>
            </a:r>
          </a:p>
          <a:p>
            <a:pPr marL="285750" indent="-285750">
              <a:buFont typeface="Arial" panose="020B0604020202020204" pitchFamily="34" charset="0"/>
              <a:buChar char="•"/>
            </a:pPr>
            <a:r>
              <a:rPr lang="en-US" sz="2000" dirty="0">
                <a:latin typeface="Times New Roman"/>
                <a:ea typeface="Calibri"/>
                <a:cs typeface="Calibri"/>
              </a:rPr>
              <a:t>Key Benefits &amp; Features</a:t>
            </a:r>
          </a:p>
          <a:p>
            <a:pPr marL="742950" lvl="1" indent="-285750">
              <a:buFont typeface="Arial" panose="020B0604020202020204" pitchFamily="34" charset="0"/>
              <a:buChar char="•"/>
            </a:pPr>
            <a:r>
              <a:rPr lang="en-US" sz="2000" dirty="0">
                <a:latin typeface="Times New Roman"/>
                <a:ea typeface="Calibri"/>
                <a:cs typeface="Calibri"/>
              </a:rPr>
              <a:t>Anytime access to job search and resume tools</a:t>
            </a:r>
          </a:p>
          <a:p>
            <a:pPr marL="742950" lvl="1" indent="-285750">
              <a:buFont typeface="Arial" panose="020B0604020202020204" pitchFamily="34" charset="0"/>
              <a:buChar char="•"/>
            </a:pPr>
            <a:r>
              <a:rPr lang="en-US" sz="2000" dirty="0">
                <a:latin typeface="Times New Roman"/>
                <a:ea typeface="Calibri"/>
                <a:cs typeface="Calibri"/>
              </a:rPr>
              <a:t>Expanded Job Visibility: View open &amp; closed billets</a:t>
            </a:r>
          </a:p>
          <a:p>
            <a:pPr marL="742950" lvl="1" indent="-285750">
              <a:buFont typeface="Arial" panose="020B0604020202020204" pitchFamily="34" charset="0"/>
              <a:buChar char="•"/>
            </a:pPr>
            <a:r>
              <a:rPr lang="en-US" sz="2000" dirty="0">
                <a:latin typeface="Times New Roman"/>
                <a:ea typeface="Calibri"/>
                <a:cs typeface="Calibri"/>
              </a:rPr>
              <a:t>Bookmark Up to 100 Jobs</a:t>
            </a:r>
          </a:p>
          <a:p>
            <a:pPr marL="742950" lvl="1" indent="-285750">
              <a:buFont typeface="Arial" panose="020B0604020202020204" pitchFamily="34" charset="0"/>
              <a:buChar char="•"/>
            </a:pPr>
            <a:r>
              <a:rPr lang="en-US" sz="2000" dirty="0">
                <a:latin typeface="Times New Roman"/>
                <a:ea typeface="Calibri"/>
                <a:cs typeface="Calibri"/>
              </a:rPr>
              <a:t>More Applications: 7 per cycle (two-week window)</a:t>
            </a:r>
          </a:p>
          <a:p>
            <a:pPr marL="742950" lvl="1" indent="-285750">
              <a:buFont typeface="Arial" panose="020B0604020202020204" pitchFamily="34" charset="0"/>
              <a:buChar char="•"/>
            </a:pPr>
            <a:r>
              <a:rPr lang="en-US" sz="2000" dirty="0">
                <a:latin typeface="Times New Roman"/>
                <a:ea typeface="Calibri"/>
                <a:cs typeface="Calibri"/>
              </a:rPr>
              <a:t>Application Tracker Dashboard</a:t>
            </a:r>
          </a:p>
          <a:p>
            <a:pPr marL="742950" lvl="1" indent="-285750">
              <a:spcAft>
                <a:spcPts val="600"/>
              </a:spcAft>
              <a:buFont typeface="Arial" panose="020B0604020202020204" pitchFamily="34" charset="0"/>
              <a:buChar char="•"/>
            </a:pPr>
            <a:r>
              <a:rPr lang="en-US" sz="2000" dirty="0">
                <a:latin typeface="Times New Roman"/>
                <a:ea typeface="Calibri"/>
                <a:cs typeface="Calibri"/>
              </a:rPr>
              <a:t>Advanced Search Tools: By Qualification, Rate, Preferences</a:t>
            </a:r>
          </a:p>
          <a:p>
            <a:pPr marL="285750" indent="-285750">
              <a:buFont typeface="Arial" panose="020B0604020202020204" pitchFamily="34" charset="0"/>
              <a:buChar char="•"/>
            </a:pPr>
            <a:r>
              <a:rPr lang="en-US" sz="2000" dirty="0">
                <a:latin typeface="Times New Roman"/>
                <a:ea typeface="Calibri"/>
                <a:cs typeface="Calibri"/>
              </a:rPr>
              <a:t>New Capabilities</a:t>
            </a:r>
          </a:p>
          <a:p>
            <a:pPr marL="742950" lvl="1" indent="-285750">
              <a:buFont typeface="Arial" panose="020B0604020202020204" pitchFamily="34" charset="0"/>
              <a:buChar char="•"/>
            </a:pPr>
            <a:r>
              <a:rPr lang="en-US" sz="2000" dirty="0">
                <a:latin typeface="Times New Roman"/>
                <a:ea typeface="Calibri"/>
                <a:cs typeface="Calibri"/>
              </a:rPr>
              <a:t>My Resume: Highlight skills for detailers/commands</a:t>
            </a:r>
          </a:p>
          <a:p>
            <a:pPr marL="742950" lvl="1" indent="-285750">
              <a:buFont typeface="Arial" panose="020B0604020202020204" pitchFamily="34" charset="0"/>
              <a:buChar char="•"/>
            </a:pPr>
            <a:r>
              <a:rPr lang="en-US" sz="2000" dirty="0">
                <a:latin typeface="Times New Roman"/>
                <a:ea typeface="Calibri"/>
                <a:cs typeface="Calibri"/>
              </a:rPr>
              <a:t>PACT Sailor Integration: Auto-Qualify for rate designation upon selection</a:t>
            </a:r>
          </a:p>
          <a:p>
            <a:pPr marL="742950" lvl="1" indent="-285750">
              <a:buFont typeface="Arial" panose="020B0604020202020204" pitchFamily="34" charset="0"/>
              <a:buChar char="•"/>
            </a:pPr>
            <a:r>
              <a:rPr lang="en-US" sz="2000" dirty="0">
                <a:latin typeface="Times New Roman"/>
                <a:ea typeface="Calibri"/>
                <a:cs typeface="Calibri"/>
              </a:rPr>
              <a:t>Enhanced Messaging: CCC tools &amp; notifications on homepage</a:t>
            </a:r>
          </a:p>
          <a:p>
            <a:pPr marL="742950" lvl="1" indent="-285750">
              <a:spcAft>
                <a:spcPts val="600"/>
              </a:spcAft>
              <a:buFont typeface="Arial" panose="020B0604020202020204" pitchFamily="34" charset="0"/>
              <a:buChar char="•"/>
            </a:pPr>
            <a:r>
              <a:rPr lang="en-US" sz="2000" dirty="0">
                <a:latin typeface="Times New Roman"/>
                <a:ea typeface="Calibri"/>
                <a:cs typeface="Calibri"/>
              </a:rPr>
              <a:t>Direct CCC Support: CCCs can assist/apply on Sailor's behalf</a:t>
            </a:r>
          </a:p>
          <a:p>
            <a:pPr marL="285750" indent="-285750">
              <a:buFont typeface="Arial" panose="020B0604020202020204" pitchFamily="34" charset="0"/>
              <a:buChar char="•"/>
            </a:pPr>
            <a:endParaRPr lang="en-US" sz="2000" dirty="0">
              <a:latin typeface="Times New Roman"/>
              <a:ea typeface="Calibri"/>
              <a:cs typeface="Calibri"/>
            </a:endParaRPr>
          </a:p>
        </p:txBody>
      </p:sp>
      <p:sp>
        <p:nvSpPr>
          <p:cNvPr id="3" name="Title 1">
            <a:extLst>
              <a:ext uri="{FF2B5EF4-FFF2-40B4-BE49-F238E27FC236}">
                <a16:creationId xmlns:a16="http://schemas.microsoft.com/office/drawing/2014/main" id="{7DF7651C-0C6C-333D-4926-89AD3323796C}"/>
              </a:ext>
            </a:extLst>
          </p:cNvPr>
          <p:cNvSpPr>
            <a:spLocks noGrp="1"/>
          </p:cNvSpPr>
          <p:nvPr>
            <p:ph type="title"/>
          </p:nvPr>
        </p:nvSpPr>
        <p:spPr>
          <a:xfrm>
            <a:off x="-4317" y="1087"/>
            <a:ext cx="12194615" cy="1325563"/>
          </a:xfrm>
        </p:spPr>
        <p:txBody>
          <a:bodyPr>
            <a:noAutofit/>
          </a:bodyPr>
          <a:lstStyle/>
          <a:p>
            <a:pPr algn="ctr"/>
            <a:r>
              <a:rPr lang="en-US" sz="3200" b="1" i="0" dirty="0">
                <a:solidFill>
                  <a:srgbClr val="000000"/>
                </a:solidFill>
                <a:latin typeface="Times New Roman"/>
                <a:ea typeface="Tahoma"/>
                <a:cs typeface="Tahoma"/>
              </a:rPr>
              <a:t>Enlisted Assignment System</a:t>
            </a:r>
            <a:br>
              <a:rPr lang="en-US" sz="2800" dirty="0">
                <a:solidFill>
                  <a:srgbClr val="000000"/>
                </a:solidFill>
                <a:latin typeface="Calibri"/>
                <a:ea typeface="Tahoma"/>
                <a:cs typeface="Tahoma"/>
              </a:rPr>
            </a:br>
            <a:r>
              <a:rPr lang="en-US" sz="2000" dirty="0" err="1">
                <a:solidFill>
                  <a:srgbClr val="000000"/>
                </a:solidFill>
                <a:latin typeface="Times New Roman"/>
                <a:ea typeface="Tahoma"/>
                <a:cs typeface="Tahoma"/>
              </a:rPr>
              <a:t>MyNavy</a:t>
            </a:r>
            <a:r>
              <a:rPr lang="en-US" sz="2000" dirty="0">
                <a:solidFill>
                  <a:srgbClr val="000000"/>
                </a:solidFill>
                <a:latin typeface="Times New Roman"/>
                <a:ea typeface="Tahoma"/>
                <a:cs typeface="Tahoma"/>
              </a:rPr>
              <a:t> Assignment (MNA)</a:t>
            </a:r>
            <a:endParaRPr lang="en-US" sz="2000" i="0" dirty="0">
              <a:solidFill>
                <a:srgbClr val="000000"/>
              </a:solidFill>
              <a:latin typeface="Times New Roman"/>
              <a:ea typeface="Tahoma"/>
              <a:cs typeface="Tahoma"/>
            </a:endParaRPr>
          </a:p>
        </p:txBody>
      </p:sp>
    </p:spTree>
    <p:extLst>
      <p:ext uri="{BB962C8B-B14F-4D97-AF65-F5344CB8AC3E}">
        <p14:creationId xmlns:p14="http://schemas.microsoft.com/office/powerpoint/2010/main" val="4229953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10BFD4D8-C59B-93B1-197B-94CC8E2DA1D1}"/>
              </a:ext>
            </a:extLst>
          </p:cNvPr>
          <p:cNvPicPr>
            <a:picLocks noGrp="1" noChangeAspect="1"/>
          </p:cNvPicPr>
          <p:nvPr>
            <p:ph idx="1"/>
          </p:nvPr>
        </p:nvPicPr>
        <p:blipFill>
          <a:blip r:embed="rId3"/>
          <a:stretch>
            <a:fillRect/>
          </a:stretch>
        </p:blipFill>
        <p:spPr>
          <a:xfrm>
            <a:off x="2074277" y="1327845"/>
            <a:ext cx="7886700" cy="4040446"/>
          </a:xfrm>
          <a:ln>
            <a:solidFill>
              <a:schemeClr val="tx1"/>
            </a:solidFill>
          </a:ln>
        </p:spPr>
      </p:pic>
      <p:sp>
        <p:nvSpPr>
          <p:cNvPr id="3" name="Arrow: Right 2">
            <a:extLst>
              <a:ext uri="{FF2B5EF4-FFF2-40B4-BE49-F238E27FC236}">
                <a16:creationId xmlns:a16="http://schemas.microsoft.com/office/drawing/2014/main" id="{EFBA8A1C-61C3-AA3E-5533-629229E67E05}"/>
              </a:ext>
            </a:extLst>
          </p:cNvPr>
          <p:cNvSpPr>
            <a:spLocks noGrp="1" noRot="1" noMove="1" noResize="1" noEditPoints="1" noAdjustHandles="1" noChangeArrowheads="1" noChangeShapeType="1"/>
          </p:cNvSpPr>
          <p:nvPr/>
        </p:nvSpPr>
        <p:spPr>
          <a:xfrm rot="5400000">
            <a:off x="2999237" y="3027056"/>
            <a:ext cx="501587" cy="412230"/>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Arrow: Right 3">
            <a:extLst>
              <a:ext uri="{FF2B5EF4-FFF2-40B4-BE49-F238E27FC236}">
                <a16:creationId xmlns:a16="http://schemas.microsoft.com/office/drawing/2014/main" id="{50E0B04C-383A-E4E9-1676-526F942D0CD9}"/>
              </a:ext>
            </a:extLst>
          </p:cNvPr>
          <p:cNvSpPr>
            <a:spLocks noGrp="1" noRot="1" noMove="1" noResize="1" noEditPoints="1" noAdjustHandles="1" noChangeArrowheads="1" noChangeShapeType="1"/>
          </p:cNvSpPr>
          <p:nvPr/>
        </p:nvSpPr>
        <p:spPr>
          <a:xfrm rot="16200000">
            <a:off x="4058607" y="4137440"/>
            <a:ext cx="452474" cy="390144"/>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Arrow: Right 4">
            <a:extLst>
              <a:ext uri="{FF2B5EF4-FFF2-40B4-BE49-F238E27FC236}">
                <a16:creationId xmlns:a16="http://schemas.microsoft.com/office/drawing/2014/main" id="{3122E2A2-0BEB-573A-2A35-A7F4C903F6AA}"/>
              </a:ext>
            </a:extLst>
          </p:cNvPr>
          <p:cNvSpPr>
            <a:spLocks noGrp="1" noRot="1" noMove="1" noResize="1" noEditPoints="1" noAdjustHandles="1" noChangeArrowheads="1" noChangeShapeType="1"/>
          </p:cNvSpPr>
          <p:nvPr/>
        </p:nvSpPr>
        <p:spPr>
          <a:xfrm>
            <a:off x="4673664" y="2091938"/>
            <a:ext cx="621792" cy="390144"/>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7560C9CE-9C5F-5AA8-AD63-B1B721039982}"/>
              </a:ext>
            </a:extLst>
          </p:cNvPr>
          <p:cNvSpPr txBox="1"/>
          <p:nvPr/>
        </p:nvSpPr>
        <p:spPr>
          <a:xfrm>
            <a:off x="2668438" y="2080895"/>
            <a:ext cx="2101857" cy="400110"/>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cs typeface="Times New Roman"/>
              </a:rPr>
              <a:t>Select to LOG ON</a:t>
            </a:r>
          </a:p>
        </p:txBody>
      </p:sp>
      <p:sp>
        <p:nvSpPr>
          <p:cNvPr id="8" name="TextBox 7">
            <a:extLst>
              <a:ext uri="{FF2B5EF4-FFF2-40B4-BE49-F238E27FC236}">
                <a16:creationId xmlns:a16="http://schemas.microsoft.com/office/drawing/2014/main" id="{635AD31A-358E-4A40-F6C8-1E7EB4711239}"/>
              </a:ext>
            </a:extLst>
          </p:cNvPr>
          <p:cNvSpPr txBox="1"/>
          <p:nvPr/>
        </p:nvSpPr>
        <p:spPr>
          <a:xfrm>
            <a:off x="2010220" y="4485054"/>
            <a:ext cx="3219343" cy="400110"/>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cs typeface="Times New Roman"/>
              </a:rPr>
              <a:t>Displays CURRENT PHASE</a:t>
            </a:r>
          </a:p>
        </p:txBody>
      </p:sp>
      <p:sp>
        <p:nvSpPr>
          <p:cNvPr id="9" name="TextBox 8">
            <a:extLst>
              <a:ext uri="{FF2B5EF4-FFF2-40B4-BE49-F238E27FC236}">
                <a16:creationId xmlns:a16="http://schemas.microsoft.com/office/drawing/2014/main" id="{BBA211EF-D278-DDE3-B3DF-56F01AD4876E}"/>
              </a:ext>
            </a:extLst>
          </p:cNvPr>
          <p:cNvSpPr txBox="1"/>
          <p:nvPr/>
        </p:nvSpPr>
        <p:spPr>
          <a:xfrm>
            <a:off x="2074278" y="2784210"/>
            <a:ext cx="4023593"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cs typeface="Times New Roman"/>
              </a:rPr>
              <a:t>Displays MNA schedule for Phases</a:t>
            </a:r>
          </a:p>
        </p:txBody>
      </p:sp>
      <p:sp>
        <p:nvSpPr>
          <p:cNvPr id="10" name="TextBox 9">
            <a:extLst>
              <a:ext uri="{FF2B5EF4-FFF2-40B4-BE49-F238E27FC236}">
                <a16:creationId xmlns:a16="http://schemas.microsoft.com/office/drawing/2014/main" id="{FCDB69CB-EC0D-C8A2-6EDB-E406CE8EF9BA}"/>
              </a:ext>
            </a:extLst>
          </p:cNvPr>
          <p:cNvSpPr txBox="1"/>
          <p:nvPr/>
        </p:nvSpPr>
        <p:spPr>
          <a:xfrm>
            <a:off x="406400" y="5364923"/>
            <a:ext cx="9557026" cy="9002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ts val="2100"/>
              </a:lnSpc>
              <a:buFont typeface="Arial,Sans-Serif"/>
              <a:buChar char="•"/>
            </a:pPr>
            <a:r>
              <a:rPr lang="en-US">
                <a:latin typeface="Times New Roman"/>
                <a:cs typeface="Arial"/>
              </a:rPr>
              <a:t>Access​</a:t>
            </a:r>
          </a:p>
          <a:p>
            <a:pPr marL="742950" lvl="1" indent="-285750">
              <a:lnSpc>
                <a:spcPts val="2100"/>
              </a:lnSpc>
              <a:buFont typeface="Arial,Sans-Serif"/>
              <a:buChar char="•"/>
            </a:pPr>
            <a:r>
              <a:rPr lang="en-US">
                <a:latin typeface="Times New Roman"/>
                <a:cs typeface="Arial"/>
              </a:rPr>
              <a:t>How to Access: https://my.navy.mil/ → MyNavy Assignment link​</a:t>
            </a:r>
          </a:p>
          <a:p>
            <a:pPr marL="742950" lvl="1" indent="-285750">
              <a:lnSpc>
                <a:spcPts val="2100"/>
              </a:lnSpc>
              <a:buFont typeface="Arial,Sans-Serif"/>
              <a:buChar char="•"/>
            </a:pPr>
            <a:r>
              <a:rPr lang="en-US">
                <a:latin typeface="Times New Roman"/>
                <a:cs typeface="Arial"/>
              </a:rPr>
              <a:t>Support: MNCC: 1-833-330-6622 | Email: ASKMNCC@navy.mil</a:t>
            </a:r>
          </a:p>
        </p:txBody>
      </p:sp>
      <p:sp>
        <p:nvSpPr>
          <p:cNvPr id="17" name="Title 1">
            <a:extLst>
              <a:ext uri="{FF2B5EF4-FFF2-40B4-BE49-F238E27FC236}">
                <a16:creationId xmlns:a16="http://schemas.microsoft.com/office/drawing/2014/main" id="{21864B44-3085-7650-838B-465015D0E7D7}"/>
              </a:ext>
            </a:extLst>
          </p:cNvPr>
          <p:cNvSpPr>
            <a:spLocks noGrp="1"/>
          </p:cNvSpPr>
          <p:nvPr>
            <p:ph type="title"/>
          </p:nvPr>
        </p:nvSpPr>
        <p:spPr>
          <a:xfrm>
            <a:off x="-4317" y="1087"/>
            <a:ext cx="12194615" cy="1325563"/>
          </a:xfrm>
        </p:spPr>
        <p:txBody>
          <a:bodyPr>
            <a:noAutofit/>
          </a:bodyPr>
          <a:lstStyle/>
          <a:p>
            <a:pPr algn="ctr"/>
            <a:r>
              <a:rPr lang="en-US" sz="3200" b="1" i="0" dirty="0">
                <a:solidFill>
                  <a:srgbClr val="000000"/>
                </a:solidFill>
                <a:latin typeface="Times New Roman"/>
                <a:ea typeface="Tahoma"/>
                <a:cs typeface="Tahoma"/>
              </a:rPr>
              <a:t>Enlisted Assignment System</a:t>
            </a:r>
            <a:br>
              <a:rPr lang="en-US" sz="2800" dirty="0">
                <a:solidFill>
                  <a:srgbClr val="000000"/>
                </a:solidFill>
                <a:latin typeface="Calibri"/>
                <a:ea typeface="Tahoma"/>
                <a:cs typeface="Tahoma"/>
              </a:rPr>
            </a:br>
            <a:r>
              <a:rPr lang="en-US" sz="2000" dirty="0" err="1">
                <a:solidFill>
                  <a:srgbClr val="000000"/>
                </a:solidFill>
                <a:latin typeface="Times New Roman"/>
                <a:ea typeface="Tahoma"/>
                <a:cs typeface="Tahoma"/>
              </a:rPr>
              <a:t>MyNavy</a:t>
            </a:r>
            <a:r>
              <a:rPr lang="en-US" sz="2000" dirty="0">
                <a:solidFill>
                  <a:srgbClr val="000000"/>
                </a:solidFill>
                <a:latin typeface="Times New Roman"/>
                <a:ea typeface="Tahoma"/>
                <a:cs typeface="Tahoma"/>
              </a:rPr>
              <a:t> Assignment (MNA)</a:t>
            </a:r>
            <a:endParaRPr lang="en-US" sz="2000" i="0" dirty="0">
              <a:solidFill>
                <a:srgbClr val="000000"/>
              </a:solidFill>
              <a:latin typeface="Times New Roman"/>
              <a:ea typeface="Tahoma"/>
              <a:cs typeface="Tahoma"/>
            </a:endParaRPr>
          </a:p>
        </p:txBody>
      </p:sp>
    </p:spTree>
    <p:extLst>
      <p:ext uri="{BB962C8B-B14F-4D97-AF65-F5344CB8AC3E}">
        <p14:creationId xmlns:p14="http://schemas.microsoft.com/office/powerpoint/2010/main" val="4001826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66A0223-5A7C-B3EB-E6BE-E3C82D9D0971}"/>
              </a:ext>
            </a:extLst>
          </p:cNvPr>
          <p:cNvGraphicFramePr>
            <a:graphicFrameLocks noGrp="1"/>
          </p:cNvGraphicFramePr>
          <p:nvPr>
            <p:extLst>
              <p:ext uri="{D42A27DB-BD31-4B8C-83A1-F6EECF244321}">
                <p14:modId xmlns:p14="http://schemas.microsoft.com/office/powerpoint/2010/main" val="3533734856"/>
              </p:ext>
            </p:extLst>
          </p:nvPr>
        </p:nvGraphicFramePr>
        <p:xfrm>
          <a:off x="2095500" y="1219200"/>
          <a:ext cx="8001000" cy="4670274"/>
        </p:xfrm>
        <a:graphic>
          <a:graphicData uri="http://schemas.openxmlformats.org/drawingml/2006/table">
            <a:tbl>
              <a:tblPr>
                <a:tableStyleId>{616DA210-FB5B-4158-B5E0-FEB733F419BA}</a:tableStyleId>
              </a:tblPr>
              <a:tblGrid>
                <a:gridCol w="2000250">
                  <a:extLst>
                    <a:ext uri="{9D8B030D-6E8A-4147-A177-3AD203B41FA5}">
                      <a16:colId xmlns:a16="http://schemas.microsoft.com/office/drawing/2014/main" val="2932440514"/>
                    </a:ext>
                  </a:extLst>
                </a:gridCol>
                <a:gridCol w="2000250">
                  <a:extLst>
                    <a:ext uri="{9D8B030D-6E8A-4147-A177-3AD203B41FA5}">
                      <a16:colId xmlns:a16="http://schemas.microsoft.com/office/drawing/2014/main" val="1422515699"/>
                    </a:ext>
                  </a:extLst>
                </a:gridCol>
                <a:gridCol w="2000250">
                  <a:extLst>
                    <a:ext uri="{9D8B030D-6E8A-4147-A177-3AD203B41FA5}">
                      <a16:colId xmlns:a16="http://schemas.microsoft.com/office/drawing/2014/main" val="2581166840"/>
                    </a:ext>
                  </a:extLst>
                </a:gridCol>
                <a:gridCol w="2000250">
                  <a:extLst>
                    <a:ext uri="{9D8B030D-6E8A-4147-A177-3AD203B41FA5}">
                      <a16:colId xmlns:a16="http://schemas.microsoft.com/office/drawing/2014/main" val="821929949"/>
                    </a:ext>
                  </a:extLst>
                </a:gridCol>
              </a:tblGrid>
              <a:tr h="654711">
                <a:tc>
                  <a:txBody>
                    <a:bodyPr/>
                    <a:lstStyle/>
                    <a:p>
                      <a:pPr algn="ctr" rtl="0" fontAlgn="ctr"/>
                      <a:r>
                        <a:rPr lang="en-US" sz="1400" b="1" u="none" strike="noStrike" dirty="0">
                          <a:solidFill>
                            <a:srgbClr val="000000"/>
                          </a:solidFill>
                          <a:effectLst/>
                          <a:latin typeface="Times New Roman"/>
                        </a:rPr>
                        <a:t>Sailor’s Projected Rotation Date</a:t>
                      </a:r>
                      <a:endParaRPr lang="en-US" sz="1400" b="1" i="0" u="none" strike="noStrike" dirty="0">
                        <a:solidFill>
                          <a:srgbClr val="000000"/>
                        </a:solidFill>
                        <a:effectLst/>
                        <a:latin typeface="Times New Roman"/>
                      </a:endParaRPr>
                    </a:p>
                  </a:txBody>
                  <a:tcPr marL="8559" marR="8559" marT="8559" marB="0" anchor="ctr"/>
                </a:tc>
                <a:tc>
                  <a:txBody>
                    <a:bodyPr/>
                    <a:lstStyle/>
                    <a:p>
                      <a:pPr algn="ctr" rtl="0" fontAlgn="ctr"/>
                      <a:r>
                        <a:rPr lang="en-US" sz="1400" b="1" u="none" strike="noStrike" dirty="0">
                          <a:solidFill>
                            <a:srgbClr val="000000"/>
                          </a:solidFill>
                          <a:effectLst/>
                          <a:latin typeface="Times New Roman"/>
                        </a:rPr>
                        <a:t>First MNA Negotiation Window</a:t>
                      </a:r>
                      <a:endParaRPr lang="en-US" sz="1400" b="1" i="0" u="none" strike="noStrike" dirty="0">
                        <a:solidFill>
                          <a:srgbClr val="000000"/>
                        </a:solidFill>
                        <a:effectLst/>
                        <a:latin typeface="Times New Roman"/>
                      </a:endParaRPr>
                    </a:p>
                  </a:txBody>
                  <a:tcPr marL="8559" marR="8559" marT="8559" marB="0" anchor="ctr"/>
                </a:tc>
                <a:tc>
                  <a:txBody>
                    <a:bodyPr/>
                    <a:lstStyle/>
                    <a:p>
                      <a:pPr algn="ctr" rtl="0" fontAlgn="ctr"/>
                      <a:r>
                        <a:rPr lang="en-US" sz="1400" b="1" u="none" strike="noStrike" dirty="0">
                          <a:solidFill>
                            <a:srgbClr val="000000"/>
                          </a:solidFill>
                          <a:effectLst/>
                          <a:latin typeface="Times New Roman"/>
                        </a:rPr>
                        <a:t>Second MNA Negotiation Window</a:t>
                      </a:r>
                      <a:endParaRPr lang="en-US" sz="1400" b="1" i="0" u="none" strike="noStrike" dirty="0">
                        <a:solidFill>
                          <a:srgbClr val="000000"/>
                        </a:solidFill>
                        <a:effectLst/>
                        <a:latin typeface="Times New Roman"/>
                      </a:endParaRPr>
                    </a:p>
                  </a:txBody>
                  <a:tcPr marL="8559" marR="8559" marT="8559" marB="0" anchor="ctr"/>
                </a:tc>
                <a:tc>
                  <a:txBody>
                    <a:bodyPr/>
                    <a:lstStyle/>
                    <a:p>
                      <a:pPr algn="ctr" rtl="0" fontAlgn="ctr"/>
                      <a:r>
                        <a:rPr lang="en-US" sz="1400" b="1" u="none" strike="noStrike" dirty="0">
                          <a:solidFill>
                            <a:srgbClr val="000000"/>
                          </a:solidFill>
                          <a:effectLst/>
                          <a:latin typeface="Times New Roman"/>
                        </a:rPr>
                        <a:t>Third MNA Negotiation Window</a:t>
                      </a:r>
                      <a:endParaRPr lang="en-US" sz="1400" b="1" i="0" u="none" strike="noStrike" dirty="0">
                        <a:solidFill>
                          <a:srgbClr val="000000"/>
                        </a:solidFill>
                        <a:effectLst/>
                        <a:latin typeface="Times New Roman"/>
                      </a:endParaRPr>
                    </a:p>
                  </a:txBody>
                  <a:tcPr marL="8559" marR="8559" marT="8559" marB="0" anchor="ctr"/>
                </a:tc>
                <a:extLst>
                  <a:ext uri="{0D108BD9-81ED-4DB2-BD59-A6C34878D82A}">
                    <a16:rowId xmlns:a16="http://schemas.microsoft.com/office/drawing/2014/main" val="3248502035"/>
                  </a:ext>
                </a:extLst>
              </a:tr>
              <a:tr h="298357">
                <a:tc>
                  <a:txBody>
                    <a:bodyPr/>
                    <a:lstStyle/>
                    <a:p>
                      <a:pPr algn="ctr" fontAlgn="ctr"/>
                      <a:r>
                        <a:rPr lang="en-US" sz="1400" b="0" u="none" strike="noStrike" dirty="0">
                          <a:solidFill>
                            <a:srgbClr val="000000"/>
                          </a:solidFill>
                          <a:effectLst/>
                          <a:latin typeface="Times New Roman"/>
                        </a:rPr>
                        <a:t>January</a:t>
                      </a:r>
                      <a:endParaRPr lang="en-US" sz="1400" b="0" i="0" u="none" strike="noStrike" dirty="0">
                        <a:solidFill>
                          <a:srgbClr val="000000"/>
                        </a:solidFill>
                        <a:effectLst/>
                        <a:latin typeface="Times New Roman"/>
                      </a:endParaRPr>
                    </a:p>
                  </a:txBody>
                  <a:tcPr marL="8559" marR="8559" marT="8559" marB="0" anchor="ctr"/>
                </a:tc>
                <a:tc>
                  <a:txBody>
                    <a:bodyPr/>
                    <a:lstStyle/>
                    <a:p>
                      <a:pPr algn="ctr" fontAlgn="ctr"/>
                      <a:r>
                        <a:rPr lang="en-US" sz="1400" b="0" u="none" strike="noStrike" dirty="0">
                          <a:solidFill>
                            <a:srgbClr val="000000"/>
                          </a:solidFill>
                          <a:effectLst/>
                          <a:latin typeface="Times New Roman"/>
                        </a:rPr>
                        <a:t>February - March</a:t>
                      </a:r>
                      <a:endParaRPr lang="en-US" sz="1400" b="0" i="0" u="none" strike="noStrike" dirty="0">
                        <a:solidFill>
                          <a:srgbClr val="000000"/>
                        </a:solidFill>
                        <a:effectLst/>
                        <a:latin typeface="Times New Roman"/>
                      </a:endParaRPr>
                    </a:p>
                  </a:txBody>
                  <a:tcPr marL="8559" marR="8559" marT="8559" marB="0" anchor="ctr"/>
                </a:tc>
                <a:tc>
                  <a:txBody>
                    <a:bodyPr/>
                    <a:lstStyle/>
                    <a:p>
                      <a:pPr algn="ctr" fontAlgn="ctr"/>
                      <a:r>
                        <a:rPr lang="en-US" sz="1400" b="0" u="none" strike="noStrike" dirty="0">
                          <a:solidFill>
                            <a:srgbClr val="000000"/>
                          </a:solidFill>
                          <a:effectLst/>
                          <a:latin typeface="Times New Roman"/>
                        </a:rPr>
                        <a:t>April - May</a:t>
                      </a:r>
                      <a:endParaRPr lang="en-US" sz="1400" b="0" i="0" u="none" strike="noStrike" dirty="0">
                        <a:solidFill>
                          <a:srgbClr val="000000"/>
                        </a:solidFill>
                        <a:effectLst/>
                        <a:latin typeface="Times New Roman"/>
                      </a:endParaRPr>
                    </a:p>
                  </a:txBody>
                  <a:tcPr marL="8559" marR="8559" marT="8559" marB="0" anchor="ctr"/>
                </a:tc>
                <a:tc>
                  <a:txBody>
                    <a:bodyPr/>
                    <a:lstStyle/>
                    <a:p>
                      <a:pPr algn="ctr" fontAlgn="ctr"/>
                      <a:r>
                        <a:rPr lang="en-US" sz="1400" b="0" u="none" strike="noStrike" dirty="0">
                          <a:solidFill>
                            <a:srgbClr val="000000"/>
                          </a:solidFill>
                          <a:effectLst/>
                          <a:latin typeface="Times New Roman"/>
                        </a:rPr>
                        <a:t>June - July</a:t>
                      </a:r>
                      <a:endParaRPr lang="en-US" sz="1400" b="0" i="0" u="none" strike="noStrike" dirty="0">
                        <a:solidFill>
                          <a:srgbClr val="000000"/>
                        </a:solidFill>
                        <a:effectLst/>
                        <a:latin typeface="Times New Roman"/>
                      </a:endParaRPr>
                    </a:p>
                  </a:txBody>
                  <a:tcPr marL="8559" marR="8559" marT="8559" marB="0" anchor="ctr"/>
                </a:tc>
                <a:extLst>
                  <a:ext uri="{0D108BD9-81ED-4DB2-BD59-A6C34878D82A}">
                    <a16:rowId xmlns:a16="http://schemas.microsoft.com/office/drawing/2014/main" val="2104776091"/>
                  </a:ext>
                </a:extLst>
              </a:tr>
              <a:tr h="298357">
                <a:tc>
                  <a:txBody>
                    <a:bodyPr/>
                    <a:lstStyle/>
                    <a:p>
                      <a:pPr algn="ctr" fontAlgn="ctr"/>
                      <a:r>
                        <a:rPr lang="en-US" sz="1400" b="0" u="none" strike="noStrike" dirty="0">
                          <a:solidFill>
                            <a:srgbClr val="000000"/>
                          </a:solidFill>
                          <a:effectLst/>
                          <a:latin typeface="Times New Roman"/>
                        </a:rPr>
                        <a:t>February</a:t>
                      </a:r>
                      <a:endParaRPr lang="en-US" sz="1400" b="0" i="0" u="none" strike="noStrike" dirty="0">
                        <a:solidFill>
                          <a:srgbClr val="000000"/>
                        </a:solidFill>
                        <a:effectLst/>
                        <a:latin typeface="Times New Roman"/>
                      </a:endParaRPr>
                    </a:p>
                  </a:txBody>
                  <a:tcPr marL="8559" marR="8559" marT="8559" marB="0" anchor="ctr"/>
                </a:tc>
                <a:tc>
                  <a:txBody>
                    <a:bodyPr/>
                    <a:lstStyle/>
                    <a:p>
                      <a:pPr algn="ctr" fontAlgn="ctr"/>
                      <a:r>
                        <a:rPr lang="en-US" sz="1400" b="0" u="none" strike="noStrike" dirty="0">
                          <a:solidFill>
                            <a:srgbClr val="000000"/>
                          </a:solidFill>
                          <a:effectLst/>
                          <a:latin typeface="Times New Roman"/>
                        </a:rPr>
                        <a:t>February - March</a:t>
                      </a:r>
                      <a:endParaRPr lang="en-US" sz="1400" b="0" i="0" u="none" strike="noStrike" dirty="0">
                        <a:solidFill>
                          <a:srgbClr val="000000"/>
                        </a:solidFill>
                        <a:effectLst/>
                        <a:latin typeface="Times New Roman"/>
                      </a:endParaRPr>
                    </a:p>
                  </a:txBody>
                  <a:tcPr marL="8559" marR="8559" marT="8559" marB="0" anchor="ctr"/>
                </a:tc>
                <a:tc>
                  <a:txBody>
                    <a:bodyPr/>
                    <a:lstStyle/>
                    <a:p>
                      <a:pPr algn="ctr" fontAlgn="ctr"/>
                      <a:r>
                        <a:rPr lang="en-US" sz="1400" b="0" u="none" strike="noStrike" dirty="0">
                          <a:solidFill>
                            <a:srgbClr val="000000"/>
                          </a:solidFill>
                          <a:effectLst/>
                          <a:latin typeface="Times New Roman"/>
                        </a:rPr>
                        <a:t>April - May</a:t>
                      </a:r>
                      <a:endParaRPr lang="en-US" sz="1400" b="0" i="0" u="none" strike="noStrike" dirty="0">
                        <a:solidFill>
                          <a:srgbClr val="000000"/>
                        </a:solidFill>
                        <a:effectLst/>
                        <a:latin typeface="Times New Roman"/>
                      </a:endParaRPr>
                    </a:p>
                  </a:txBody>
                  <a:tcPr marL="8559" marR="8559" marT="8559" marB="0" anchor="ctr"/>
                </a:tc>
                <a:tc>
                  <a:txBody>
                    <a:bodyPr/>
                    <a:lstStyle/>
                    <a:p>
                      <a:pPr algn="ctr" fontAlgn="ctr"/>
                      <a:r>
                        <a:rPr lang="en-US" sz="1400" b="0" u="none" strike="noStrike" dirty="0">
                          <a:solidFill>
                            <a:srgbClr val="000000"/>
                          </a:solidFill>
                          <a:effectLst/>
                          <a:latin typeface="Times New Roman"/>
                        </a:rPr>
                        <a:t>June - July</a:t>
                      </a:r>
                      <a:endParaRPr lang="en-US" sz="1400" b="0" i="0" u="none" strike="noStrike" dirty="0">
                        <a:solidFill>
                          <a:srgbClr val="000000"/>
                        </a:solidFill>
                        <a:effectLst/>
                        <a:latin typeface="Times New Roman"/>
                      </a:endParaRPr>
                    </a:p>
                  </a:txBody>
                  <a:tcPr marL="8559" marR="8559" marT="8559" marB="0" anchor="ctr"/>
                </a:tc>
                <a:extLst>
                  <a:ext uri="{0D108BD9-81ED-4DB2-BD59-A6C34878D82A}">
                    <a16:rowId xmlns:a16="http://schemas.microsoft.com/office/drawing/2014/main" val="38908382"/>
                  </a:ext>
                </a:extLst>
              </a:tr>
              <a:tr h="298357">
                <a:tc>
                  <a:txBody>
                    <a:bodyPr/>
                    <a:lstStyle/>
                    <a:p>
                      <a:pPr algn="ctr" fontAlgn="ctr"/>
                      <a:r>
                        <a:rPr lang="en-US" sz="1400" b="0" u="none" strike="noStrike" dirty="0">
                          <a:solidFill>
                            <a:srgbClr val="000000"/>
                          </a:solidFill>
                          <a:effectLst/>
                          <a:latin typeface="Times New Roman"/>
                        </a:rPr>
                        <a:t>March</a:t>
                      </a:r>
                      <a:endParaRPr lang="en-US" sz="1400" b="0" i="0" u="none" strike="noStrike" dirty="0">
                        <a:solidFill>
                          <a:srgbClr val="000000"/>
                        </a:solidFill>
                        <a:effectLst/>
                        <a:latin typeface="Times New Roman"/>
                      </a:endParaRPr>
                    </a:p>
                  </a:txBody>
                  <a:tcPr marL="8559" marR="8559" marT="8559" marB="0" anchor="ctr"/>
                </a:tc>
                <a:tc>
                  <a:txBody>
                    <a:bodyPr/>
                    <a:lstStyle/>
                    <a:p>
                      <a:pPr algn="ctr" fontAlgn="ctr"/>
                      <a:r>
                        <a:rPr lang="en-US" sz="1400" b="0" u="none" strike="noStrike" dirty="0">
                          <a:solidFill>
                            <a:srgbClr val="000000"/>
                          </a:solidFill>
                          <a:effectLst/>
                          <a:latin typeface="Times New Roman"/>
                        </a:rPr>
                        <a:t>April - May</a:t>
                      </a:r>
                      <a:endParaRPr lang="en-US" sz="1400" b="0" i="0" u="none" strike="noStrike" dirty="0">
                        <a:solidFill>
                          <a:srgbClr val="000000"/>
                        </a:solidFill>
                        <a:effectLst/>
                        <a:latin typeface="Times New Roman"/>
                      </a:endParaRPr>
                    </a:p>
                  </a:txBody>
                  <a:tcPr marL="8559" marR="8559" marT="8559" marB="0" anchor="ctr"/>
                </a:tc>
                <a:tc>
                  <a:txBody>
                    <a:bodyPr/>
                    <a:lstStyle/>
                    <a:p>
                      <a:pPr algn="ctr" fontAlgn="ctr"/>
                      <a:r>
                        <a:rPr lang="en-US" sz="1400" b="0" u="none" strike="noStrike" dirty="0">
                          <a:solidFill>
                            <a:srgbClr val="000000"/>
                          </a:solidFill>
                          <a:effectLst/>
                          <a:latin typeface="Times New Roman"/>
                        </a:rPr>
                        <a:t>June - July</a:t>
                      </a:r>
                      <a:endParaRPr lang="en-US" sz="1400" b="0" i="0" u="none" strike="noStrike" dirty="0">
                        <a:solidFill>
                          <a:srgbClr val="000000"/>
                        </a:solidFill>
                        <a:effectLst/>
                        <a:latin typeface="Times New Roman"/>
                      </a:endParaRPr>
                    </a:p>
                  </a:txBody>
                  <a:tcPr marL="8559" marR="8559" marT="8559" marB="0" anchor="ctr"/>
                </a:tc>
                <a:tc>
                  <a:txBody>
                    <a:bodyPr/>
                    <a:lstStyle/>
                    <a:p>
                      <a:pPr algn="ctr" fontAlgn="ctr"/>
                      <a:r>
                        <a:rPr lang="en-US" sz="1400" b="0" u="none" strike="noStrike" dirty="0">
                          <a:solidFill>
                            <a:srgbClr val="000000"/>
                          </a:solidFill>
                          <a:effectLst/>
                          <a:latin typeface="Times New Roman"/>
                        </a:rPr>
                        <a:t>August - September</a:t>
                      </a:r>
                      <a:endParaRPr lang="en-US" sz="1400" b="0" i="0" u="none" strike="noStrike" dirty="0">
                        <a:solidFill>
                          <a:srgbClr val="000000"/>
                        </a:solidFill>
                        <a:effectLst/>
                        <a:latin typeface="Times New Roman"/>
                      </a:endParaRPr>
                    </a:p>
                  </a:txBody>
                  <a:tcPr marL="8559" marR="8559" marT="8559" marB="0" anchor="ctr"/>
                </a:tc>
                <a:extLst>
                  <a:ext uri="{0D108BD9-81ED-4DB2-BD59-A6C34878D82A}">
                    <a16:rowId xmlns:a16="http://schemas.microsoft.com/office/drawing/2014/main" val="1628089814"/>
                  </a:ext>
                </a:extLst>
              </a:tr>
              <a:tr h="298357">
                <a:tc>
                  <a:txBody>
                    <a:bodyPr/>
                    <a:lstStyle/>
                    <a:p>
                      <a:pPr algn="ctr" fontAlgn="ctr"/>
                      <a:r>
                        <a:rPr lang="en-US" sz="1400" b="0" u="none" strike="noStrike" dirty="0">
                          <a:solidFill>
                            <a:srgbClr val="000000"/>
                          </a:solidFill>
                          <a:effectLst/>
                          <a:latin typeface="Times New Roman"/>
                        </a:rPr>
                        <a:t>April</a:t>
                      </a:r>
                      <a:endParaRPr lang="en-US" sz="1400" b="0" i="0" u="none" strike="noStrike" dirty="0">
                        <a:solidFill>
                          <a:srgbClr val="000000"/>
                        </a:solidFill>
                        <a:effectLst/>
                        <a:latin typeface="Times New Roman"/>
                      </a:endParaRPr>
                    </a:p>
                  </a:txBody>
                  <a:tcPr marL="8559" marR="8559" marT="8559" marB="0" anchor="ctr"/>
                </a:tc>
                <a:tc>
                  <a:txBody>
                    <a:bodyPr/>
                    <a:lstStyle/>
                    <a:p>
                      <a:pPr algn="ctr" fontAlgn="ctr"/>
                      <a:r>
                        <a:rPr lang="en-US" sz="1400" b="0" u="none" strike="noStrike" dirty="0">
                          <a:solidFill>
                            <a:srgbClr val="000000"/>
                          </a:solidFill>
                          <a:effectLst/>
                          <a:latin typeface="Times New Roman"/>
                        </a:rPr>
                        <a:t>April - May</a:t>
                      </a:r>
                      <a:endParaRPr lang="en-US" sz="1400" b="0" i="0" u="none" strike="noStrike" dirty="0">
                        <a:solidFill>
                          <a:srgbClr val="000000"/>
                        </a:solidFill>
                        <a:effectLst/>
                        <a:latin typeface="Times New Roman"/>
                      </a:endParaRPr>
                    </a:p>
                  </a:txBody>
                  <a:tcPr marL="8559" marR="8559" marT="8559" marB="0" anchor="ctr"/>
                </a:tc>
                <a:tc>
                  <a:txBody>
                    <a:bodyPr/>
                    <a:lstStyle/>
                    <a:p>
                      <a:pPr algn="ctr" fontAlgn="ctr"/>
                      <a:r>
                        <a:rPr lang="en-US" sz="1400" b="0" u="none" strike="noStrike" dirty="0">
                          <a:solidFill>
                            <a:srgbClr val="000000"/>
                          </a:solidFill>
                          <a:effectLst/>
                          <a:latin typeface="Times New Roman"/>
                        </a:rPr>
                        <a:t>June - July</a:t>
                      </a:r>
                      <a:endParaRPr lang="en-US" sz="1400" b="0" i="0" u="none" strike="noStrike" dirty="0">
                        <a:solidFill>
                          <a:srgbClr val="000000"/>
                        </a:solidFill>
                        <a:effectLst/>
                        <a:latin typeface="Times New Roman"/>
                      </a:endParaRPr>
                    </a:p>
                  </a:txBody>
                  <a:tcPr marL="8559" marR="8559" marT="8559" marB="0" anchor="ctr"/>
                </a:tc>
                <a:tc>
                  <a:txBody>
                    <a:bodyPr/>
                    <a:lstStyle/>
                    <a:p>
                      <a:pPr algn="ctr" fontAlgn="ctr"/>
                      <a:r>
                        <a:rPr lang="en-US" sz="1400" b="0" u="none" strike="noStrike" dirty="0">
                          <a:solidFill>
                            <a:srgbClr val="000000"/>
                          </a:solidFill>
                          <a:effectLst/>
                          <a:latin typeface="Times New Roman"/>
                        </a:rPr>
                        <a:t>August - September</a:t>
                      </a:r>
                      <a:endParaRPr lang="en-US" sz="1400" b="0" i="0" u="none" strike="noStrike" dirty="0">
                        <a:solidFill>
                          <a:srgbClr val="000000"/>
                        </a:solidFill>
                        <a:effectLst/>
                        <a:latin typeface="Times New Roman"/>
                      </a:endParaRPr>
                    </a:p>
                  </a:txBody>
                  <a:tcPr marL="8559" marR="8559" marT="8559" marB="0" anchor="ctr"/>
                </a:tc>
                <a:extLst>
                  <a:ext uri="{0D108BD9-81ED-4DB2-BD59-A6C34878D82A}">
                    <a16:rowId xmlns:a16="http://schemas.microsoft.com/office/drawing/2014/main" val="2058337173"/>
                  </a:ext>
                </a:extLst>
              </a:tr>
              <a:tr h="298357">
                <a:tc>
                  <a:txBody>
                    <a:bodyPr/>
                    <a:lstStyle/>
                    <a:p>
                      <a:pPr algn="ctr" fontAlgn="ctr"/>
                      <a:r>
                        <a:rPr lang="en-US" sz="1400" b="0" u="none" strike="noStrike" dirty="0">
                          <a:solidFill>
                            <a:srgbClr val="000000"/>
                          </a:solidFill>
                          <a:effectLst/>
                          <a:latin typeface="Times New Roman"/>
                        </a:rPr>
                        <a:t>May</a:t>
                      </a:r>
                      <a:endParaRPr lang="en-US" sz="1400" b="0" i="0" u="none" strike="noStrike" dirty="0">
                        <a:solidFill>
                          <a:srgbClr val="000000"/>
                        </a:solidFill>
                        <a:effectLst/>
                        <a:latin typeface="Times New Roman"/>
                      </a:endParaRPr>
                    </a:p>
                  </a:txBody>
                  <a:tcPr marL="8559" marR="8559" marT="8559" marB="0" anchor="ctr"/>
                </a:tc>
                <a:tc>
                  <a:txBody>
                    <a:bodyPr/>
                    <a:lstStyle/>
                    <a:p>
                      <a:pPr algn="ctr" fontAlgn="ctr"/>
                      <a:r>
                        <a:rPr lang="en-US" sz="1400" b="0" u="none" strike="noStrike" dirty="0">
                          <a:solidFill>
                            <a:srgbClr val="000000"/>
                          </a:solidFill>
                          <a:effectLst/>
                          <a:latin typeface="Times New Roman"/>
                        </a:rPr>
                        <a:t>June - July</a:t>
                      </a:r>
                      <a:endParaRPr lang="en-US" sz="1400" b="0" i="0" u="none" strike="noStrike" dirty="0">
                        <a:solidFill>
                          <a:srgbClr val="000000"/>
                        </a:solidFill>
                        <a:effectLst/>
                        <a:latin typeface="Times New Roman"/>
                      </a:endParaRPr>
                    </a:p>
                  </a:txBody>
                  <a:tcPr marL="8559" marR="8559" marT="8559" marB="0" anchor="ctr"/>
                </a:tc>
                <a:tc>
                  <a:txBody>
                    <a:bodyPr/>
                    <a:lstStyle/>
                    <a:p>
                      <a:pPr algn="ctr" fontAlgn="ctr"/>
                      <a:r>
                        <a:rPr lang="en-US" sz="1400" b="0" u="none" strike="noStrike" dirty="0">
                          <a:solidFill>
                            <a:srgbClr val="000000"/>
                          </a:solidFill>
                          <a:effectLst/>
                          <a:latin typeface="Times New Roman"/>
                        </a:rPr>
                        <a:t>August - September</a:t>
                      </a:r>
                      <a:endParaRPr lang="en-US" sz="1400" b="0" i="0" u="none" strike="noStrike" dirty="0">
                        <a:solidFill>
                          <a:srgbClr val="000000"/>
                        </a:solidFill>
                        <a:effectLst/>
                        <a:latin typeface="Times New Roman"/>
                      </a:endParaRPr>
                    </a:p>
                  </a:txBody>
                  <a:tcPr marL="8559" marR="8559" marT="8559" marB="0" anchor="ctr"/>
                </a:tc>
                <a:tc>
                  <a:txBody>
                    <a:bodyPr/>
                    <a:lstStyle/>
                    <a:p>
                      <a:pPr algn="ctr" fontAlgn="ctr"/>
                      <a:r>
                        <a:rPr lang="en-US" sz="1400" b="0" u="none" strike="noStrike" dirty="0">
                          <a:solidFill>
                            <a:srgbClr val="000000"/>
                          </a:solidFill>
                          <a:effectLst/>
                          <a:latin typeface="Times New Roman"/>
                        </a:rPr>
                        <a:t>October - November</a:t>
                      </a:r>
                      <a:endParaRPr lang="en-US" sz="1400" b="0" i="0" u="none" strike="noStrike" dirty="0">
                        <a:solidFill>
                          <a:srgbClr val="000000"/>
                        </a:solidFill>
                        <a:effectLst/>
                        <a:latin typeface="Times New Roman"/>
                      </a:endParaRPr>
                    </a:p>
                  </a:txBody>
                  <a:tcPr marL="8559" marR="8559" marT="8559" marB="0" anchor="ctr"/>
                </a:tc>
                <a:extLst>
                  <a:ext uri="{0D108BD9-81ED-4DB2-BD59-A6C34878D82A}">
                    <a16:rowId xmlns:a16="http://schemas.microsoft.com/office/drawing/2014/main" val="3762453300"/>
                  </a:ext>
                </a:extLst>
              </a:tr>
              <a:tr h="298357">
                <a:tc>
                  <a:txBody>
                    <a:bodyPr/>
                    <a:lstStyle/>
                    <a:p>
                      <a:pPr algn="ctr" fontAlgn="ctr"/>
                      <a:r>
                        <a:rPr lang="en-US" sz="1400" b="0" u="none" strike="noStrike" dirty="0">
                          <a:solidFill>
                            <a:srgbClr val="000000"/>
                          </a:solidFill>
                          <a:effectLst/>
                          <a:latin typeface="Times New Roman"/>
                        </a:rPr>
                        <a:t>June</a:t>
                      </a:r>
                      <a:endParaRPr lang="en-US" sz="1400" b="0" i="0" u="none" strike="noStrike" dirty="0">
                        <a:solidFill>
                          <a:srgbClr val="000000"/>
                        </a:solidFill>
                        <a:effectLst/>
                        <a:latin typeface="Times New Roman"/>
                      </a:endParaRPr>
                    </a:p>
                  </a:txBody>
                  <a:tcPr marL="8559" marR="8559" marT="8559" marB="0" anchor="ctr"/>
                </a:tc>
                <a:tc>
                  <a:txBody>
                    <a:bodyPr/>
                    <a:lstStyle/>
                    <a:p>
                      <a:pPr algn="ctr" fontAlgn="ctr"/>
                      <a:r>
                        <a:rPr lang="en-US" sz="1400" b="0" u="none" strike="noStrike" dirty="0">
                          <a:solidFill>
                            <a:srgbClr val="000000"/>
                          </a:solidFill>
                          <a:effectLst/>
                          <a:latin typeface="Times New Roman"/>
                        </a:rPr>
                        <a:t>June - July</a:t>
                      </a:r>
                      <a:endParaRPr lang="en-US" sz="1400" b="0" i="0" u="none" strike="noStrike" dirty="0">
                        <a:solidFill>
                          <a:srgbClr val="000000"/>
                        </a:solidFill>
                        <a:effectLst/>
                        <a:latin typeface="Times New Roman"/>
                      </a:endParaRPr>
                    </a:p>
                  </a:txBody>
                  <a:tcPr marL="8559" marR="8559" marT="8559" marB="0" anchor="ctr"/>
                </a:tc>
                <a:tc>
                  <a:txBody>
                    <a:bodyPr/>
                    <a:lstStyle/>
                    <a:p>
                      <a:pPr algn="ctr" fontAlgn="ctr"/>
                      <a:r>
                        <a:rPr lang="en-US" sz="1400" b="0" u="none" strike="noStrike" dirty="0">
                          <a:solidFill>
                            <a:srgbClr val="000000"/>
                          </a:solidFill>
                          <a:effectLst/>
                          <a:latin typeface="Times New Roman"/>
                        </a:rPr>
                        <a:t>August - September</a:t>
                      </a:r>
                      <a:endParaRPr lang="en-US" sz="1400" b="0" i="0" u="none" strike="noStrike" dirty="0">
                        <a:solidFill>
                          <a:srgbClr val="000000"/>
                        </a:solidFill>
                        <a:effectLst/>
                        <a:latin typeface="Times New Roman"/>
                      </a:endParaRPr>
                    </a:p>
                  </a:txBody>
                  <a:tcPr marL="8559" marR="8559" marT="8559" marB="0" anchor="ctr"/>
                </a:tc>
                <a:tc>
                  <a:txBody>
                    <a:bodyPr/>
                    <a:lstStyle/>
                    <a:p>
                      <a:pPr algn="ctr" fontAlgn="ctr"/>
                      <a:r>
                        <a:rPr lang="en-US" sz="1400" b="0" u="none" strike="noStrike" dirty="0">
                          <a:solidFill>
                            <a:srgbClr val="000000"/>
                          </a:solidFill>
                          <a:effectLst/>
                          <a:latin typeface="Times New Roman"/>
                        </a:rPr>
                        <a:t>October - November</a:t>
                      </a:r>
                      <a:endParaRPr lang="en-US" sz="1400" b="0" i="0" u="none" strike="noStrike" dirty="0">
                        <a:solidFill>
                          <a:srgbClr val="000000"/>
                        </a:solidFill>
                        <a:effectLst/>
                        <a:latin typeface="Times New Roman"/>
                      </a:endParaRPr>
                    </a:p>
                  </a:txBody>
                  <a:tcPr marL="8559" marR="8559" marT="8559" marB="0" anchor="ctr"/>
                </a:tc>
                <a:extLst>
                  <a:ext uri="{0D108BD9-81ED-4DB2-BD59-A6C34878D82A}">
                    <a16:rowId xmlns:a16="http://schemas.microsoft.com/office/drawing/2014/main" val="2278570572"/>
                  </a:ext>
                </a:extLst>
              </a:tr>
              <a:tr h="298357">
                <a:tc>
                  <a:txBody>
                    <a:bodyPr/>
                    <a:lstStyle/>
                    <a:p>
                      <a:pPr algn="ctr" fontAlgn="ctr"/>
                      <a:r>
                        <a:rPr lang="en-US" sz="1400" b="0" u="none" strike="noStrike" dirty="0">
                          <a:solidFill>
                            <a:srgbClr val="000000"/>
                          </a:solidFill>
                          <a:effectLst/>
                          <a:latin typeface="Times New Roman"/>
                        </a:rPr>
                        <a:t>July</a:t>
                      </a:r>
                      <a:endParaRPr lang="en-US" sz="1400" b="0" i="0" u="none" strike="noStrike" dirty="0">
                        <a:solidFill>
                          <a:srgbClr val="000000"/>
                        </a:solidFill>
                        <a:effectLst/>
                        <a:latin typeface="Times New Roman"/>
                      </a:endParaRPr>
                    </a:p>
                  </a:txBody>
                  <a:tcPr marL="8559" marR="8559" marT="8559" marB="0" anchor="ctr"/>
                </a:tc>
                <a:tc>
                  <a:txBody>
                    <a:bodyPr/>
                    <a:lstStyle/>
                    <a:p>
                      <a:pPr algn="ctr" fontAlgn="ctr"/>
                      <a:r>
                        <a:rPr lang="en-US" sz="1400" b="0" u="none" strike="noStrike" dirty="0">
                          <a:solidFill>
                            <a:srgbClr val="000000"/>
                          </a:solidFill>
                          <a:effectLst/>
                          <a:latin typeface="Times New Roman"/>
                        </a:rPr>
                        <a:t>August - September</a:t>
                      </a:r>
                      <a:endParaRPr lang="en-US" sz="1400" b="0" i="0" u="none" strike="noStrike" dirty="0">
                        <a:solidFill>
                          <a:srgbClr val="000000"/>
                        </a:solidFill>
                        <a:effectLst/>
                        <a:latin typeface="Times New Roman"/>
                      </a:endParaRPr>
                    </a:p>
                  </a:txBody>
                  <a:tcPr marL="8559" marR="8559" marT="8559" marB="0" anchor="ctr"/>
                </a:tc>
                <a:tc>
                  <a:txBody>
                    <a:bodyPr/>
                    <a:lstStyle/>
                    <a:p>
                      <a:pPr algn="ctr" fontAlgn="ctr"/>
                      <a:r>
                        <a:rPr lang="en-US" sz="1400" b="0" u="none" strike="noStrike" dirty="0">
                          <a:solidFill>
                            <a:srgbClr val="000000"/>
                          </a:solidFill>
                          <a:effectLst/>
                          <a:latin typeface="Times New Roman"/>
                        </a:rPr>
                        <a:t>October - November</a:t>
                      </a:r>
                      <a:endParaRPr lang="en-US" sz="1400" b="0" i="0" u="none" strike="noStrike" dirty="0">
                        <a:solidFill>
                          <a:srgbClr val="000000"/>
                        </a:solidFill>
                        <a:effectLst/>
                        <a:latin typeface="Times New Roman"/>
                      </a:endParaRPr>
                    </a:p>
                  </a:txBody>
                  <a:tcPr marL="8559" marR="8559" marT="8559" marB="0" anchor="ctr"/>
                </a:tc>
                <a:tc>
                  <a:txBody>
                    <a:bodyPr/>
                    <a:lstStyle/>
                    <a:p>
                      <a:pPr algn="ctr" fontAlgn="ctr"/>
                      <a:r>
                        <a:rPr lang="en-US" sz="1400" b="0" u="none" strike="noStrike" dirty="0">
                          <a:solidFill>
                            <a:srgbClr val="000000"/>
                          </a:solidFill>
                          <a:effectLst/>
                          <a:latin typeface="Times New Roman"/>
                        </a:rPr>
                        <a:t>December - January</a:t>
                      </a:r>
                      <a:endParaRPr lang="en-US" sz="1400" b="0" i="0" u="none" strike="noStrike" dirty="0">
                        <a:solidFill>
                          <a:srgbClr val="000000"/>
                        </a:solidFill>
                        <a:effectLst/>
                        <a:latin typeface="Times New Roman"/>
                      </a:endParaRPr>
                    </a:p>
                  </a:txBody>
                  <a:tcPr marL="8559" marR="8559" marT="8559" marB="0" anchor="ctr"/>
                </a:tc>
                <a:extLst>
                  <a:ext uri="{0D108BD9-81ED-4DB2-BD59-A6C34878D82A}">
                    <a16:rowId xmlns:a16="http://schemas.microsoft.com/office/drawing/2014/main" val="1363003049"/>
                  </a:ext>
                </a:extLst>
              </a:tr>
              <a:tr h="298357">
                <a:tc>
                  <a:txBody>
                    <a:bodyPr/>
                    <a:lstStyle/>
                    <a:p>
                      <a:pPr algn="ctr" fontAlgn="ctr"/>
                      <a:r>
                        <a:rPr lang="en-US" sz="1400" b="0" u="none" strike="noStrike" dirty="0">
                          <a:solidFill>
                            <a:srgbClr val="000000"/>
                          </a:solidFill>
                          <a:effectLst/>
                          <a:latin typeface="Times New Roman"/>
                        </a:rPr>
                        <a:t>August</a:t>
                      </a:r>
                      <a:endParaRPr lang="en-US" sz="1400" b="0" i="0" u="none" strike="noStrike" dirty="0">
                        <a:solidFill>
                          <a:srgbClr val="000000"/>
                        </a:solidFill>
                        <a:effectLst/>
                        <a:latin typeface="Times New Roman"/>
                      </a:endParaRPr>
                    </a:p>
                  </a:txBody>
                  <a:tcPr marL="8559" marR="8559" marT="8559" marB="0" anchor="ctr"/>
                </a:tc>
                <a:tc>
                  <a:txBody>
                    <a:bodyPr/>
                    <a:lstStyle/>
                    <a:p>
                      <a:pPr algn="ctr" fontAlgn="ctr"/>
                      <a:r>
                        <a:rPr lang="en-US" sz="1400" b="0" u="none" strike="noStrike" dirty="0">
                          <a:solidFill>
                            <a:srgbClr val="000000"/>
                          </a:solidFill>
                          <a:effectLst/>
                          <a:latin typeface="Times New Roman"/>
                        </a:rPr>
                        <a:t>August - September</a:t>
                      </a:r>
                      <a:endParaRPr lang="en-US" sz="1400" b="0" i="0" u="none" strike="noStrike" dirty="0">
                        <a:solidFill>
                          <a:srgbClr val="000000"/>
                        </a:solidFill>
                        <a:effectLst/>
                        <a:latin typeface="Times New Roman"/>
                      </a:endParaRPr>
                    </a:p>
                  </a:txBody>
                  <a:tcPr marL="8559" marR="8559" marT="8559" marB="0" anchor="ctr"/>
                </a:tc>
                <a:tc>
                  <a:txBody>
                    <a:bodyPr/>
                    <a:lstStyle/>
                    <a:p>
                      <a:pPr algn="ctr" fontAlgn="ctr"/>
                      <a:r>
                        <a:rPr lang="en-US" sz="1400" b="0" u="none" strike="noStrike" dirty="0">
                          <a:solidFill>
                            <a:srgbClr val="000000"/>
                          </a:solidFill>
                          <a:effectLst/>
                          <a:latin typeface="Times New Roman"/>
                        </a:rPr>
                        <a:t>October - November</a:t>
                      </a:r>
                      <a:endParaRPr lang="en-US" sz="1400" b="0" i="0" u="none" strike="noStrike" dirty="0">
                        <a:solidFill>
                          <a:srgbClr val="000000"/>
                        </a:solidFill>
                        <a:effectLst/>
                        <a:latin typeface="Times New Roman"/>
                      </a:endParaRPr>
                    </a:p>
                  </a:txBody>
                  <a:tcPr marL="8559" marR="8559" marT="8559" marB="0" anchor="ctr"/>
                </a:tc>
                <a:tc>
                  <a:txBody>
                    <a:bodyPr/>
                    <a:lstStyle/>
                    <a:p>
                      <a:pPr algn="ctr" fontAlgn="ctr"/>
                      <a:r>
                        <a:rPr lang="en-US" sz="1400" b="0" u="none" strike="noStrike" dirty="0">
                          <a:solidFill>
                            <a:srgbClr val="000000"/>
                          </a:solidFill>
                          <a:effectLst/>
                          <a:latin typeface="Times New Roman"/>
                        </a:rPr>
                        <a:t>December - January</a:t>
                      </a:r>
                      <a:endParaRPr lang="en-US" sz="1400" b="0" i="0" u="none" strike="noStrike" dirty="0">
                        <a:solidFill>
                          <a:srgbClr val="000000"/>
                        </a:solidFill>
                        <a:effectLst/>
                        <a:latin typeface="Times New Roman"/>
                      </a:endParaRPr>
                    </a:p>
                  </a:txBody>
                  <a:tcPr marL="8559" marR="8559" marT="8559" marB="0" anchor="ctr"/>
                </a:tc>
                <a:extLst>
                  <a:ext uri="{0D108BD9-81ED-4DB2-BD59-A6C34878D82A}">
                    <a16:rowId xmlns:a16="http://schemas.microsoft.com/office/drawing/2014/main" val="2491681794"/>
                  </a:ext>
                </a:extLst>
              </a:tr>
              <a:tr h="298357">
                <a:tc>
                  <a:txBody>
                    <a:bodyPr/>
                    <a:lstStyle/>
                    <a:p>
                      <a:pPr algn="ctr" fontAlgn="ctr"/>
                      <a:r>
                        <a:rPr lang="en-US" sz="1400" b="0" u="none" strike="noStrike" dirty="0">
                          <a:solidFill>
                            <a:srgbClr val="000000"/>
                          </a:solidFill>
                          <a:effectLst/>
                          <a:latin typeface="Times New Roman"/>
                        </a:rPr>
                        <a:t>September</a:t>
                      </a:r>
                      <a:endParaRPr lang="en-US" sz="1400" b="0" i="0" u="none" strike="noStrike" dirty="0">
                        <a:solidFill>
                          <a:srgbClr val="000000"/>
                        </a:solidFill>
                        <a:effectLst/>
                        <a:latin typeface="Times New Roman"/>
                      </a:endParaRPr>
                    </a:p>
                  </a:txBody>
                  <a:tcPr marL="8559" marR="8559" marT="8559" marB="0" anchor="ctr"/>
                </a:tc>
                <a:tc>
                  <a:txBody>
                    <a:bodyPr/>
                    <a:lstStyle/>
                    <a:p>
                      <a:pPr algn="ctr" fontAlgn="ctr"/>
                      <a:r>
                        <a:rPr lang="en-US" sz="1400" b="0" u="none" strike="noStrike" dirty="0">
                          <a:solidFill>
                            <a:srgbClr val="000000"/>
                          </a:solidFill>
                          <a:effectLst/>
                          <a:latin typeface="Times New Roman"/>
                        </a:rPr>
                        <a:t>October - November</a:t>
                      </a:r>
                      <a:endParaRPr lang="en-US" sz="1400" b="0" i="0" u="none" strike="noStrike" dirty="0">
                        <a:solidFill>
                          <a:srgbClr val="000000"/>
                        </a:solidFill>
                        <a:effectLst/>
                        <a:latin typeface="Times New Roman"/>
                      </a:endParaRPr>
                    </a:p>
                  </a:txBody>
                  <a:tcPr marL="8559" marR="8559" marT="8559" marB="0" anchor="ctr"/>
                </a:tc>
                <a:tc>
                  <a:txBody>
                    <a:bodyPr/>
                    <a:lstStyle/>
                    <a:p>
                      <a:pPr algn="ctr" fontAlgn="ctr"/>
                      <a:r>
                        <a:rPr lang="en-US" sz="1400" b="0" u="none" strike="noStrike" dirty="0">
                          <a:solidFill>
                            <a:srgbClr val="000000"/>
                          </a:solidFill>
                          <a:effectLst/>
                          <a:latin typeface="Times New Roman"/>
                        </a:rPr>
                        <a:t>December - January</a:t>
                      </a:r>
                      <a:endParaRPr lang="en-US" sz="1400" b="0" i="0" u="none" strike="noStrike" dirty="0">
                        <a:solidFill>
                          <a:srgbClr val="000000"/>
                        </a:solidFill>
                        <a:effectLst/>
                        <a:latin typeface="Times New Roman"/>
                      </a:endParaRPr>
                    </a:p>
                  </a:txBody>
                  <a:tcPr marL="8559" marR="8559" marT="8559" marB="0" anchor="ctr"/>
                </a:tc>
                <a:tc>
                  <a:txBody>
                    <a:bodyPr/>
                    <a:lstStyle/>
                    <a:p>
                      <a:pPr algn="ctr" fontAlgn="ctr"/>
                      <a:r>
                        <a:rPr lang="en-US" sz="1400" b="0" u="none" strike="noStrike" dirty="0">
                          <a:solidFill>
                            <a:srgbClr val="000000"/>
                          </a:solidFill>
                          <a:effectLst/>
                          <a:latin typeface="Times New Roman"/>
                        </a:rPr>
                        <a:t>February - March</a:t>
                      </a:r>
                      <a:endParaRPr lang="en-US" sz="1400" b="0" i="0" u="none" strike="noStrike" dirty="0">
                        <a:solidFill>
                          <a:srgbClr val="000000"/>
                        </a:solidFill>
                        <a:effectLst/>
                        <a:latin typeface="Times New Roman"/>
                      </a:endParaRPr>
                    </a:p>
                  </a:txBody>
                  <a:tcPr marL="8559" marR="8559" marT="8559" marB="0" anchor="ctr"/>
                </a:tc>
                <a:extLst>
                  <a:ext uri="{0D108BD9-81ED-4DB2-BD59-A6C34878D82A}">
                    <a16:rowId xmlns:a16="http://schemas.microsoft.com/office/drawing/2014/main" val="432281578"/>
                  </a:ext>
                </a:extLst>
              </a:tr>
              <a:tr h="298357">
                <a:tc>
                  <a:txBody>
                    <a:bodyPr/>
                    <a:lstStyle/>
                    <a:p>
                      <a:pPr algn="ctr" fontAlgn="ctr"/>
                      <a:r>
                        <a:rPr lang="en-US" sz="1400" b="0" u="none" strike="noStrike" dirty="0">
                          <a:solidFill>
                            <a:srgbClr val="000000"/>
                          </a:solidFill>
                          <a:effectLst/>
                          <a:latin typeface="Times New Roman"/>
                        </a:rPr>
                        <a:t>October</a:t>
                      </a:r>
                      <a:endParaRPr lang="en-US" sz="1400" b="0" i="0" u="none" strike="noStrike" dirty="0">
                        <a:solidFill>
                          <a:srgbClr val="000000"/>
                        </a:solidFill>
                        <a:effectLst/>
                        <a:latin typeface="Times New Roman"/>
                      </a:endParaRPr>
                    </a:p>
                  </a:txBody>
                  <a:tcPr marL="8559" marR="8559" marT="8559" marB="0" anchor="ctr"/>
                </a:tc>
                <a:tc>
                  <a:txBody>
                    <a:bodyPr/>
                    <a:lstStyle/>
                    <a:p>
                      <a:pPr algn="ctr" fontAlgn="ctr"/>
                      <a:r>
                        <a:rPr lang="en-US" sz="1400" b="0" u="none" strike="noStrike" dirty="0">
                          <a:solidFill>
                            <a:srgbClr val="000000"/>
                          </a:solidFill>
                          <a:effectLst/>
                          <a:latin typeface="Times New Roman"/>
                        </a:rPr>
                        <a:t>October - November</a:t>
                      </a:r>
                      <a:endParaRPr lang="en-US" sz="1400" b="0" i="0" u="none" strike="noStrike" dirty="0">
                        <a:solidFill>
                          <a:srgbClr val="000000"/>
                        </a:solidFill>
                        <a:effectLst/>
                        <a:latin typeface="Times New Roman"/>
                      </a:endParaRPr>
                    </a:p>
                  </a:txBody>
                  <a:tcPr marL="8559" marR="8559" marT="8559" marB="0" anchor="ctr"/>
                </a:tc>
                <a:tc>
                  <a:txBody>
                    <a:bodyPr/>
                    <a:lstStyle/>
                    <a:p>
                      <a:pPr algn="ctr" fontAlgn="ctr"/>
                      <a:r>
                        <a:rPr lang="en-US" sz="1400" b="0" u="none" strike="noStrike" dirty="0">
                          <a:solidFill>
                            <a:srgbClr val="000000"/>
                          </a:solidFill>
                          <a:effectLst/>
                          <a:latin typeface="Times New Roman"/>
                        </a:rPr>
                        <a:t>December - January</a:t>
                      </a:r>
                      <a:endParaRPr lang="en-US" sz="1400" b="0" i="0" u="none" strike="noStrike" dirty="0">
                        <a:solidFill>
                          <a:srgbClr val="000000"/>
                        </a:solidFill>
                        <a:effectLst/>
                        <a:latin typeface="Times New Roman"/>
                      </a:endParaRPr>
                    </a:p>
                  </a:txBody>
                  <a:tcPr marL="8559" marR="8559" marT="8559" marB="0" anchor="ctr"/>
                </a:tc>
                <a:tc>
                  <a:txBody>
                    <a:bodyPr/>
                    <a:lstStyle/>
                    <a:p>
                      <a:pPr algn="ctr" fontAlgn="ctr"/>
                      <a:r>
                        <a:rPr lang="en-US" sz="1400" b="0" u="none" strike="noStrike" dirty="0">
                          <a:solidFill>
                            <a:srgbClr val="000000"/>
                          </a:solidFill>
                          <a:effectLst/>
                          <a:latin typeface="Times New Roman"/>
                        </a:rPr>
                        <a:t>February - March</a:t>
                      </a:r>
                      <a:endParaRPr lang="en-US" sz="1400" b="0" i="0" u="none" strike="noStrike" dirty="0">
                        <a:solidFill>
                          <a:srgbClr val="000000"/>
                        </a:solidFill>
                        <a:effectLst/>
                        <a:latin typeface="Times New Roman"/>
                      </a:endParaRPr>
                    </a:p>
                  </a:txBody>
                  <a:tcPr marL="8559" marR="8559" marT="8559" marB="0" anchor="ctr"/>
                </a:tc>
                <a:extLst>
                  <a:ext uri="{0D108BD9-81ED-4DB2-BD59-A6C34878D82A}">
                    <a16:rowId xmlns:a16="http://schemas.microsoft.com/office/drawing/2014/main" val="3986971661"/>
                  </a:ext>
                </a:extLst>
              </a:tr>
              <a:tr h="298357">
                <a:tc>
                  <a:txBody>
                    <a:bodyPr/>
                    <a:lstStyle/>
                    <a:p>
                      <a:pPr algn="ctr" fontAlgn="ctr"/>
                      <a:r>
                        <a:rPr lang="en-US" sz="1400" b="0" u="none" strike="noStrike" dirty="0">
                          <a:solidFill>
                            <a:srgbClr val="000000"/>
                          </a:solidFill>
                          <a:effectLst/>
                          <a:latin typeface="Times New Roman"/>
                        </a:rPr>
                        <a:t>November</a:t>
                      </a:r>
                      <a:endParaRPr lang="en-US" sz="1400" b="0" i="0" u="none" strike="noStrike" dirty="0">
                        <a:solidFill>
                          <a:srgbClr val="000000"/>
                        </a:solidFill>
                        <a:effectLst/>
                        <a:latin typeface="Times New Roman"/>
                      </a:endParaRPr>
                    </a:p>
                  </a:txBody>
                  <a:tcPr marL="8559" marR="8559" marT="8559" marB="0" anchor="ctr"/>
                </a:tc>
                <a:tc>
                  <a:txBody>
                    <a:bodyPr/>
                    <a:lstStyle/>
                    <a:p>
                      <a:pPr algn="ctr" fontAlgn="ctr"/>
                      <a:r>
                        <a:rPr lang="en-US" sz="1400" b="0" u="none" strike="noStrike" dirty="0">
                          <a:solidFill>
                            <a:srgbClr val="000000"/>
                          </a:solidFill>
                          <a:effectLst/>
                          <a:latin typeface="Times New Roman"/>
                        </a:rPr>
                        <a:t>December - January</a:t>
                      </a:r>
                      <a:endParaRPr lang="en-US" sz="1400" b="0" i="0" u="none" strike="noStrike" dirty="0">
                        <a:solidFill>
                          <a:srgbClr val="000000"/>
                        </a:solidFill>
                        <a:effectLst/>
                        <a:latin typeface="Times New Roman"/>
                      </a:endParaRPr>
                    </a:p>
                  </a:txBody>
                  <a:tcPr marL="8559" marR="8559" marT="8559" marB="0" anchor="ctr"/>
                </a:tc>
                <a:tc>
                  <a:txBody>
                    <a:bodyPr/>
                    <a:lstStyle/>
                    <a:p>
                      <a:pPr algn="ctr" fontAlgn="ctr"/>
                      <a:r>
                        <a:rPr lang="en-US" sz="1400" b="0" u="none" strike="noStrike" dirty="0">
                          <a:solidFill>
                            <a:srgbClr val="000000"/>
                          </a:solidFill>
                          <a:effectLst/>
                          <a:latin typeface="Times New Roman"/>
                        </a:rPr>
                        <a:t>February - March</a:t>
                      </a:r>
                      <a:endParaRPr lang="en-US" sz="1400" b="0" i="0" u="none" strike="noStrike" dirty="0">
                        <a:solidFill>
                          <a:srgbClr val="000000"/>
                        </a:solidFill>
                        <a:effectLst/>
                        <a:latin typeface="Times New Roman"/>
                      </a:endParaRPr>
                    </a:p>
                  </a:txBody>
                  <a:tcPr marL="8559" marR="8559" marT="8559" marB="0" anchor="ctr"/>
                </a:tc>
                <a:tc>
                  <a:txBody>
                    <a:bodyPr/>
                    <a:lstStyle/>
                    <a:p>
                      <a:pPr algn="ctr" fontAlgn="ctr"/>
                      <a:r>
                        <a:rPr lang="en-US" sz="1400" b="0" u="none" strike="noStrike" dirty="0">
                          <a:solidFill>
                            <a:srgbClr val="000000"/>
                          </a:solidFill>
                          <a:effectLst/>
                          <a:latin typeface="Times New Roman"/>
                        </a:rPr>
                        <a:t>April - May</a:t>
                      </a:r>
                      <a:endParaRPr lang="en-US" sz="1400" b="0" i="0" u="none" strike="noStrike" dirty="0">
                        <a:solidFill>
                          <a:srgbClr val="000000"/>
                        </a:solidFill>
                        <a:effectLst/>
                        <a:latin typeface="Times New Roman"/>
                      </a:endParaRPr>
                    </a:p>
                  </a:txBody>
                  <a:tcPr marL="8559" marR="8559" marT="8559" marB="0" anchor="ctr"/>
                </a:tc>
                <a:extLst>
                  <a:ext uri="{0D108BD9-81ED-4DB2-BD59-A6C34878D82A}">
                    <a16:rowId xmlns:a16="http://schemas.microsoft.com/office/drawing/2014/main" val="242855626"/>
                  </a:ext>
                </a:extLst>
              </a:tr>
              <a:tr h="298357">
                <a:tc>
                  <a:txBody>
                    <a:bodyPr/>
                    <a:lstStyle/>
                    <a:p>
                      <a:pPr algn="ctr" fontAlgn="ctr"/>
                      <a:r>
                        <a:rPr lang="en-US" sz="1400" b="0" u="none" strike="noStrike" dirty="0">
                          <a:solidFill>
                            <a:srgbClr val="000000"/>
                          </a:solidFill>
                          <a:effectLst/>
                          <a:latin typeface="Times New Roman"/>
                        </a:rPr>
                        <a:t>December</a:t>
                      </a:r>
                      <a:endParaRPr lang="en-US" sz="1400" b="0" i="0" u="none" strike="noStrike" dirty="0">
                        <a:solidFill>
                          <a:srgbClr val="000000"/>
                        </a:solidFill>
                        <a:effectLst/>
                        <a:latin typeface="Times New Roman"/>
                      </a:endParaRPr>
                    </a:p>
                  </a:txBody>
                  <a:tcPr marL="8559" marR="8559" marT="8559" marB="0" anchor="ctr"/>
                </a:tc>
                <a:tc>
                  <a:txBody>
                    <a:bodyPr/>
                    <a:lstStyle/>
                    <a:p>
                      <a:pPr algn="ctr" fontAlgn="ctr"/>
                      <a:r>
                        <a:rPr lang="en-US" sz="1400" b="0" u="none" strike="noStrike" dirty="0">
                          <a:solidFill>
                            <a:srgbClr val="000000"/>
                          </a:solidFill>
                          <a:effectLst/>
                          <a:latin typeface="Times New Roman"/>
                        </a:rPr>
                        <a:t>December - January</a:t>
                      </a:r>
                      <a:endParaRPr lang="en-US" sz="1400" b="0" i="0" u="none" strike="noStrike" dirty="0">
                        <a:solidFill>
                          <a:srgbClr val="000000"/>
                        </a:solidFill>
                        <a:effectLst/>
                        <a:latin typeface="Times New Roman"/>
                      </a:endParaRPr>
                    </a:p>
                  </a:txBody>
                  <a:tcPr marL="8559" marR="8559" marT="8559" marB="0" anchor="ctr"/>
                </a:tc>
                <a:tc>
                  <a:txBody>
                    <a:bodyPr/>
                    <a:lstStyle/>
                    <a:p>
                      <a:pPr algn="ctr" fontAlgn="ctr"/>
                      <a:r>
                        <a:rPr lang="en-US" sz="1400" b="0" u="none" strike="noStrike" dirty="0">
                          <a:solidFill>
                            <a:srgbClr val="000000"/>
                          </a:solidFill>
                          <a:effectLst/>
                          <a:latin typeface="Times New Roman"/>
                        </a:rPr>
                        <a:t>February - March</a:t>
                      </a:r>
                      <a:endParaRPr lang="en-US" sz="1400" b="0" i="0" u="none" strike="noStrike" dirty="0">
                        <a:solidFill>
                          <a:srgbClr val="000000"/>
                        </a:solidFill>
                        <a:effectLst/>
                        <a:latin typeface="Times New Roman"/>
                      </a:endParaRPr>
                    </a:p>
                  </a:txBody>
                  <a:tcPr marL="8559" marR="8559" marT="8559" marB="0" anchor="ctr"/>
                </a:tc>
                <a:tc>
                  <a:txBody>
                    <a:bodyPr/>
                    <a:lstStyle/>
                    <a:p>
                      <a:pPr algn="ctr" fontAlgn="ctr"/>
                      <a:r>
                        <a:rPr lang="en-US" sz="1400" b="0" u="none" strike="noStrike" dirty="0">
                          <a:solidFill>
                            <a:srgbClr val="000000"/>
                          </a:solidFill>
                          <a:effectLst/>
                          <a:latin typeface="Times New Roman"/>
                        </a:rPr>
                        <a:t>April - May</a:t>
                      </a:r>
                      <a:endParaRPr lang="en-US" sz="1400" b="0" i="0" u="none" strike="noStrike" dirty="0">
                        <a:solidFill>
                          <a:srgbClr val="000000"/>
                        </a:solidFill>
                        <a:effectLst/>
                        <a:latin typeface="Times New Roman"/>
                      </a:endParaRPr>
                    </a:p>
                  </a:txBody>
                  <a:tcPr marL="8559" marR="8559" marT="8559" marB="0" anchor="ctr"/>
                </a:tc>
                <a:extLst>
                  <a:ext uri="{0D108BD9-81ED-4DB2-BD59-A6C34878D82A}">
                    <a16:rowId xmlns:a16="http://schemas.microsoft.com/office/drawing/2014/main" val="2982543444"/>
                  </a:ext>
                </a:extLst>
              </a:tr>
              <a:tr h="413206">
                <a:tc gridSpan="4">
                  <a:txBody>
                    <a:bodyPr/>
                    <a:lstStyle/>
                    <a:p>
                      <a:pPr algn="ctr" fontAlgn="ctr"/>
                      <a:r>
                        <a:rPr lang="en-US" sz="1400" b="0" u="none" strike="noStrike" dirty="0">
                          <a:solidFill>
                            <a:srgbClr val="000000"/>
                          </a:solidFill>
                          <a:effectLst/>
                          <a:latin typeface="Times New Roman"/>
                        </a:rPr>
                        <a:t>"Note: Sailors may be selected for orders in their first or second cycle. Sailors with PRDs of six months or less will not be able to submit applications via MNA. In those cases, Sailors should contact their Rating Detailer."</a:t>
                      </a:r>
                      <a:endParaRPr lang="en-US" sz="1400" b="0" i="0" u="none" strike="noStrike" dirty="0">
                        <a:solidFill>
                          <a:srgbClr val="000000"/>
                        </a:solidFill>
                        <a:effectLst/>
                        <a:latin typeface="Times New Roman"/>
                      </a:endParaRPr>
                    </a:p>
                  </a:txBody>
                  <a:tcPr marL="8559" marR="8559" marT="8559"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8887155"/>
                  </a:ext>
                </a:extLst>
              </a:tr>
            </a:tbl>
          </a:graphicData>
        </a:graphic>
      </p:graphicFrame>
      <p:sp>
        <p:nvSpPr>
          <p:cNvPr id="7" name="Title 1">
            <a:extLst>
              <a:ext uri="{FF2B5EF4-FFF2-40B4-BE49-F238E27FC236}">
                <a16:creationId xmlns:a16="http://schemas.microsoft.com/office/drawing/2014/main" id="{398D751A-196A-91CE-AECD-E3CF0A9E9DA5}"/>
              </a:ext>
            </a:extLst>
          </p:cNvPr>
          <p:cNvSpPr>
            <a:spLocks noGrp="1"/>
          </p:cNvSpPr>
          <p:nvPr>
            <p:ph type="title"/>
          </p:nvPr>
        </p:nvSpPr>
        <p:spPr>
          <a:xfrm>
            <a:off x="-4317" y="1087"/>
            <a:ext cx="12194615" cy="1325563"/>
          </a:xfrm>
        </p:spPr>
        <p:txBody>
          <a:bodyPr>
            <a:noAutofit/>
          </a:bodyPr>
          <a:lstStyle/>
          <a:p>
            <a:pPr algn="ctr"/>
            <a:r>
              <a:rPr lang="en-US" sz="3200" b="1" i="0" dirty="0">
                <a:solidFill>
                  <a:srgbClr val="000000"/>
                </a:solidFill>
                <a:latin typeface="Times New Roman"/>
                <a:ea typeface="Tahoma"/>
                <a:cs typeface="Tahoma"/>
              </a:rPr>
              <a:t>Enlisted Assignment System</a:t>
            </a:r>
            <a:br>
              <a:rPr lang="en-US" sz="2800" dirty="0">
                <a:solidFill>
                  <a:srgbClr val="000000"/>
                </a:solidFill>
                <a:latin typeface="Calibri"/>
                <a:ea typeface="Tahoma"/>
                <a:cs typeface="Tahoma"/>
              </a:rPr>
            </a:br>
            <a:r>
              <a:rPr lang="en-US" sz="2000" dirty="0" err="1">
                <a:solidFill>
                  <a:srgbClr val="000000"/>
                </a:solidFill>
                <a:latin typeface="Times New Roman"/>
                <a:ea typeface="Tahoma"/>
                <a:cs typeface="Tahoma"/>
              </a:rPr>
              <a:t>MyNavy</a:t>
            </a:r>
            <a:r>
              <a:rPr lang="en-US" sz="2000" dirty="0">
                <a:solidFill>
                  <a:srgbClr val="000000"/>
                </a:solidFill>
                <a:latin typeface="Times New Roman"/>
                <a:ea typeface="Tahoma"/>
                <a:cs typeface="Tahoma"/>
              </a:rPr>
              <a:t> Assignment (MNA) </a:t>
            </a:r>
            <a:r>
              <a:rPr lang="en-US" sz="2000" dirty="0" err="1">
                <a:solidFill>
                  <a:srgbClr val="000000"/>
                </a:solidFill>
                <a:latin typeface="Times New Roman"/>
                <a:ea typeface="Tahoma"/>
                <a:cs typeface="Tahoma"/>
              </a:rPr>
              <a:t>Negiation</a:t>
            </a:r>
            <a:r>
              <a:rPr lang="en-US" sz="2000" dirty="0">
                <a:solidFill>
                  <a:srgbClr val="000000"/>
                </a:solidFill>
                <a:latin typeface="Times New Roman"/>
                <a:ea typeface="Tahoma"/>
                <a:cs typeface="Tahoma"/>
              </a:rPr>
              <a:t> Window Schedule</a:t>
            </a:r>
            <a:endParaRPr lang="en-US" sz="2000" i="0" dirty="0">
              <a:solidFill>
                <a:srgbClr val="000000"/>
              </a:solidFill>
              <a:latin typeface="Times New Roman"/>
              <a:ea typeface="Tahoma"/>
              <a:cs typeface="Tahoma"/>
            </a:endParaRPr>
          </a:p>
        </p:txBody>
      </p:sp>
    </p:spTree>
    <p:extLst>
      <p:ext uri="{BB962C8B-B14F-4D97-AF65-F5344CB8AC3E}">
        <p14:creationId xmlns:p14="http://schemas.microsoft.com/office/powerpoint/2010/main" val="3017186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CED02C-703C-DA72-91F1-5ECC3A8627EE}"/>
              </a:ext>
            </a:extLst>
          </p:cNvPr>
          <p:cNvSpPr txBox="1"/>
          <p:nvPr/>
        </p:nvSpPr>
        <p:spPr>
          <a:xfrm>
            <a:off x="7155418" y="2089089"/>
            <a:ext cx="3707618" cy="400110"/>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cs typeface="Times New Roman"/>
              </a:rPr>
              <a:t>Select to update your preferences</a:t>
            </a:r>
          </a:p>
        </p:txBody>
      </p:sp>
      <p:sp>
        <p:nvSpPr>
          <p:cNvPr id="6" name="TextBox 5">
            <a:extLst>
              <a:ext uri="{FF2B5EF4-FFF2-40B4-BE49-F238E27FC236}">
                <a16:creationId xmlns:a16="http://schemas.microsoft.com/office/drawing/2014/main" id="{C0524925-BC4F-AAA6-AB89-95149C7BB130}"/>
              </a:ext>
            </a:extLst>
          </p:cNvPr>
          <p:cNvSpPr txBox="1"/>
          <p:nvPr/>
        </p:nvSpPr>
        <p:spPr>
          <a:xfrm>
            <a:off x="6886434" y="2454563"/>
            <a:ext cx="4238765" cy="1938992"/>
          </a:xfrm>
          <a:prstGeom prst="rect">
            <a:avLst/>
          </a:prstGeom>
          <a:noFill/>
        </p:spPr>
        <p:txBody>
          <a:bodyPr wrap="square" lIns="91440" tIns="45720" rIns="91440" bIns="45720" rtlCol="0" anchor="t">
            <a:spAutoFit/>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Times New Roman"/>
              </a:rPr>
              <a:t>Preferences give additional Information to your detailer while working the process, giving the Sailor the opportunity to communicate their priorities and desires to the detailer</a:t>
            </a:r>
          </a:p>
        </p:txBody>
      </p:sp>
      <p:sp>
        <p:nvSpPr>
          <p:cNvPr id="10" name="Title 1">
            <a:extLst>
              <a:ext uri="{FF2B5EF4-FFF2-40B4-BE49-F238E27FC236}">
                <a16:creationId xmlns:a16="http://schemas.microsoft.com/office/drawing/2014/main" id="{1B5205BF-22C3-7F88-C4E6-E8B683F33303}"/>
              </a:ext>
            </a:extLst>
          </p:cNvPr>
          <p:cNvSpPr txBox="1">
            <a:spLocks/>
          </p:cNvSpPr>
          <p:nvPr/>
        </p:nvSpPr>
        <p:spPr>
          <a:xfrm>
            <a:off x="-4317" y="1087"/>
            <a:ext cx="1219461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Times New Roman"/>
                <a:ea typeface="Tahoma"/>
                <a:cs typeface="Tahoma"/>
              </a:rPr>
              <a:t>Enlisted Assignment System</a:t>
            </a:r>
            <a:br>
              <a:rPr lang="en-US" sz="2800" dirty="0">
                <a:solidFill>
                  <a:srgbClr val="000000"/>
                </a:solidFill>
                <a:latin typeface="Calibri"/>
                <a:ea typeface="Tahoma"/>
                <a:cs typeface="Tahoma"/>
              </a:rPr>
            </a:br>
            <a:r>
              <a:rPr lang="en-US" sz="2000" dirty="0" err="1">
                <a:solidFill>
                  <a:srgbClr val="000000"/>
                </a:solidFill>
                <a:latin typeface="Times New Roman"/>
                <a:ea typeface="Tahoma"/>
                <a:cs typeface="Tahoma"/>
              </a:rPr>
              <a:t>MyNavy</a:t>
            </a:r>
            <a:r>
              <a:rPr lang="en-US" sz="2000" dirty="0">
                <a:solidFill>
                  <a:srgbClr val="000000"/>
                </a:solidFill>
                <a:latin typeface="Times New Roman"/>
                <a:ea typeface="Tahoma"/>
                <a:cs typeface="Tahoma"/>
              </a:rPr>
              <a:t> Assignment (MNA) Preferences</a:t>
            </a:r>
          </a:p>
        </p:txBody>
      </p:sp>
      <p:pic>
        <p:nvPicPr>
          <p:cNvPr id="8" name="Picture 7">
            <a:extLst>
              <a:ext uri="{FF2B5EF4-FFF2-40B4-BE49-F238E27FC236}">
                <a16:creationId xmlns:a16="http://schemas.microsoft.com/office/drawing/2014/main" id="{387A5F60-DABC-9351-24B2-875E035792FF}"/>
              </a:ext>
            </a:extLst>
          </p:cNvPr>
          <p:cNvPicPr>
            <a:picLocks noChangeAspect="1"/>
          </p:cNvPicPr>
          <p:nvPr/>
        </p:nvPicPr>
        <p:blipFill>
          <a:blip r:embed="rId3"/>
          <a:stretch>
            <a:fillRect/>
          </a:stretch>
        </p:blipFill>
        <p:spPr>
          <a:xfrm>
            <a:off x="1876752" y="1458633"/>
            <a:ext cx="5042159" cy="3930852"/>
          </a:xfrm>
          <a:prstGeom prst="rect">
            <a:avLst/>
          </a:prstGeom>
        </p:spPr>
      </p:pic>
    </p:spTree>
    <p:extLst>
      <p:ext uri="{BB962C8B-B14F-4D97-AF65-F5344CB8AC3E}">
        <p14:creationId xmlns:p14="http://schemas.microsoft.com/office/powerpoint/2010/main" val="183553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142DD7-FF17-0FC6-210D-BD2F0B70AE4F}"/>
              </a:ext>
            </a:extLst>
          </p:cNvPr>
          <p:cNvSpPr txBox="1"/>
          <p:nvPr/>
        </p:nvSpPr>
        <p:spPr>
          <a:xfrm>
            <a:off x="7948987" y="1450015"/>
            <a:ext cx="3971343" cy="4093428"/>
          </a:xfrm>
          <a:prstGeom prst="rect">
            <a:avLst/>
          </a:prstGeom>
          <a:noFill/>
        </p:spPr>
        <p:txBody>
          <a:bodyPr wrap="square" lIns="91440" tIns="45720" rIns="91440" bIns="45720" rtlCol="0" anchor="t">
            <a:spAutoFit/>
          </a:bodyPr>
          <a:lstStyle/>
          <a:p>
            <a:pPr marL="228600" indent="-228600">
              <a:spcBef>
                <a:spcPts val="600"/>
              </a:spcBef>
              <a:spcAft>
                <a:spcPts val="600"/>
              </a:spcAft>
              <a:buFont typeface="Arial" panose="020B0604020202020204" pitchFamily="34" charset="0"/>
              <a:buChar char="•"/>
              <a:defRPr/>
            </a:pPr>
            <a:r>
              <a:rPr kumimoji="0" lang="en-US" sz="2000" b="0" i="0" u="none" strike="noStrike" kern="1200" cap="none" spc="0" normalizeH="0" baseline="0" noProof="0" dirty="0">
                <a:ln>
                  <a:noFill/>
                </a:ln>
                <a:solidFill>
                  <a:srgbClr val="000000"/>
                </a:solidFill>
                <a:effectLst/>
                <a:uLnTx/>
                <a:uFillTx/>
                <a:latin typeface="Times New Roman"/>
                <a:ea typeface="Calibri"/>
                <a:cs typeface="Calibri"/>
              </a:rPr>
              <a:t>Keys to the detailing process:</a:t>
            </a:r>
            <a:br>
              <a:rPr lang="en-US" sz="2000" b="0" i="0" u="none" strike="noStrike" kern="1200" cap="none" spc="0" normalizeH="0" baseline="0" noProof="0" dirty="0">
                <a:ln>
                  <a:noFill/>
                </a:ln>
                <a:effectLst/>
                <a:uLnTx/>
                <a:uFillTx/>
                <a:latin typeface="Times New Roman"/>
              </a:rPr>
            </a:br>
            <a:r>
              <a:rPr kumimoji="0" lang="en-US" sz="2000" b="0" i="0" u="none" strike="noStrike" kern="1200" cap="none" spc="0" normalizeH="0" baseline="0" noProof="0" dirty="0">
                <a:ln>
                  <a:noFill/>
                </a:ln>
                <a:solidFill>
                  <a:srgbClr val="000000"/>
                </a:solidFill>
                <a:effectLst/>
                <a:uLnTx/>
                <a:uFillTx/>
                <a:latin typeface="Times New Roman"/>
                <a:ea typeface="Calibri"/>
                <a:cs typeface="Calibri"/>
              </a:rPr>
              <a:t>1. Communicate intentions to the Detailer</a:t>
            </a:r>
            <a:br>
              <a:rPr lang="en-US" sz="2000" b="0" i="0" u="none" strike="noStrike" kern="1200" cap="none" spc="0" normalizeH="0" baseline="0" noProof="0" dirty="0">
                <a:ln>
                  <a:noFill/>
                </a:ln>
                <a:effectLst/>
                <a:uLnTx/>
                <a:uFillTx/>
                <a:latin typeface="Times New Roman"/>
              </a:rPr>
            </a:br>
            <a:r>
              <a:rPr kumimoji="0" lang="en-US" sz="2000" b="0" i="0" u="none" strike="noStrike" kern="1200" cap="none" spc="0" normalizeH="0" baseline="0" noProof="0" dirty="0">
                <a:ln>
                  <a:noFill/>
                </a:ln>
                <a:solidFill>
                  <a:srgbClr val="000000"/>
                </a:solidFill>
                <a:effectLst/>
                <a:uLnTx/>
                <a:uFillTx/>
                <a:latin typeface="Times New Roman"/>
                <a:ea typeface="Calibri"/>
                <a:cs typeface="Calibri"/>
              </a:rPr>
              <a:t>2. Have updated personal information (i.e. phone #) in My Navy Assignments (MNA</a:t>
            </a:r>
            <a:r>
              <a:rPr lang="en-US" sz="2000" dirty="0">
                <a:solidFill>
                  <a:srgbClr val="000000"/>
                </a:solidFill>
                <a:latin typeface="Times New Roman"/>
                <a:ea typeface="Calibri"/>
                <a:cs typeface="Calibri"/>
              </a:rPr>
              <a:t>)</a:t>
            </a:r>
            <a:br>
              <a:rPr lang="en-US" sz="2000" dirty="0">
                <a:latin typeface="Times New Roman"/>
              </a:rPr>
            </a:br>
            <a:r>
              <a:rPr kumimoji="0" lang="en-US" sz="2000" b="0" i="0" u="none" strike="noStrike" kern="1200" cap="none" spc="0" normalizeH="0" baseline="0" noProof="0" dirty="0">
                <a:ln>
                  <a:noFill/>
                </a:ln>
                <a:solidFill>
                  <a:srgbClr val="000000"/>
                </a:solidFill>
                <a:effectLst/>
                <a:uLnTx/>
                <a:uFillTx/>
                <a:latin typeface="Times New Roman"/>
                <a:ea typeface="Calibri"/>
                <a:cs typeface="Calibri"/>
              </a:rPr>
              <a:t>3. Always read the latest NAVADMINS/MPMs, including NAVADMIN 231/17</a:t>
            </a:r>
            <a:br>
              <a:rPr lang="en-US" sz="2000" b="0" i="0" u="none" strike="noStrike" kern="1200" cap="none" spc="0" normalizeH="0" baseline="0" noProof="0" dirty="0">
                <a:ln>
                  <a:noFill/>
                </a:ln>
                <a:effectLst/>
                <a:uLnTx/>
                <a:uFillTx/>
                <a:latin typeface="Times New Roman"/>
              </a:rPr>
            </a:br>
            <a:r>
              <a:rPr kumimoji="0" lang="en-US" sz="2000" b="0" i="0" u="none" strike="noStrike" kern="1200" cap="none" spc="0" normalizeH="0" baseline="0" noProof="0" dirty="0">
                <a:ln>
                  <a:noFill/>
                </a:ln>
                <a:solidFill>
                  <a:srgbClr val="000000"/>
                </a:solidFill>
                <a:effectLst/>
                <a:uLnTx/>
                <a:uFillTx/>
                <a:latin typeface="Times New Roman"/>
                <a:ea typeface="Calibri"/>
                <a:cs typeface="Calibri"/>
              </a:rPr>
              <a:t>4. Always apply for max applications in MNA within your paygrade (no 1 up, 1 down)</a:t>
            </a:r>
            <a:br>
              <a:rPr lang="en-US" sz="2000" b="0" i="0" u="none" strike="noStrike" kern="1200" cap="none" spc="0" normalizeH="0" baseline="0" noProof="0" dirty="0">
                <a:ln>
                  <a:noFill/>
                </a:ln>
                <a:effectLst/>
                <a:uLnTx/>
                <a:uFillTx/>
                <a:latin typeface="Times New Roman"/>
              </a:rPr>
            </a:br>
            <a:r>
              <a:rPr kumimoji="0" lang="en-US" sz="2000" b="0" i="0" u="none" strike="noStrike" kern="1200" cap="none" spc="0" normalizeH="0" baseline="0" noProof="0" dirty="0">
                <a:ln>
                  <a:noFill/>
                </a:ln>
                <a:solidFill>
                  <a:srgbClr val="000000"/>
                </a:solidFill>
                <a:effectLst/>
                <a:uLnTx/>
                <a:uFillTx/>
                <a:latin typeface="Times New Roman"/>
                <a:ea typeface="Calibri"/>
                <a:cs typeface="Calibri"/>
              </a:rPr>
              <a:t>5. Follow-up with your Detailer</a:t>
            </a:r>
            <a:endParaRPr kumimoji="0" lang="en-US" sz="2000" b="0" i="0" u="none" strike="noStrike" kern="1200" cap="none" spc="0" normalizeH="0" baseline="0" noProof="0" dirty="0">
              <a:ln>
                <a:noFill/>
              </a:ln>
              <a:solidFill>
                <a:srgbClr val="00B050"/>
              </a:solidFill>
              <a:effectLst/>
              <a:uLnTx/>
              <a:uFillTx/>
              <a:latin typeface="Times New Roman"/>
              <a:ea typeface="Calibri"/>
              <a:cs typeface="Calibri"/>
            </a:endParaRPr>
          </a:p>
        </p:txBody>
      </p:sp>
      <p:sp>
        <p:nvSpPr>
          <p:cNvPr id="8" name="Title 1">
            <a:extLst>
              <a:ext uri="{FF2B5EF4-FFF2-40B4-BE49-F238E27FC236}">
                <a16:creationId xmlns:a16="http://schemas.microsoft.com/office/drawing/2014/main" id="{31F51095-3021-7DB9-51EE-D2AAA76E7D3F}"/>
              </a:ext>
            </a:extLst>
          </p:cNvPr>
          <p:cNvSpPr txBox="1">
            <a:spLocks/>
          </p:cNvSpPr>
          <p:nvPr/>
        </p:nvSpPr>
        <p:spPr>
          <a:xfrm>
            <a:off x="-4317" y="1087"/>
            <a:ext cx="1219461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Times New Roman"/>
                <a:ea typeface="Tahoma"/>
                <a:cs typeface="Tahoma"/>
              </a:rPr>
              <a:t>Enlisted Assignment System</a:t>
            </a:r>
            <a:br>
              <a:rPr lang="en-US" sz="2800" dirty="0">
                <a:solidFill>
                  <a:srgbClr val="000000"/>
                </a:solidFill>
                <a:latin typeface="Calibri"/>
                <a:ea typeface="Tahoma"/>
                <a:cs typeface="Tahoma"/>
              </a:rPr>
            </a:br>
            <a:r>
              <a:rPr lang="en-US" sz="2000" dirty="0" err="1">
                <a:solidFill>
                  <a:srgbClr val="000000"/>
                </a:solidFill>
                <a:latin typeface="Times New Roman"/>
                <a:ea typeface="Tahoma"/>
                <a:cs typeface="Tahoma"/>
              </a:rPr>
              <a:t>MyNavy</a:t>
            </a:r>
            <a:r>
              <a:rPr lang="en-US" sz="2000" dirty="0">
                <a:solidFill>
                  <a:srgbClr val="000000"/>
                </a:solidFill>
                <a:latin typeface="Times New Roman"/>
                <a:ea typeface="Tahoma"/>
                <a:cs typeface="Tahoma"/>
              </a:rPr>
              <a:t> Assignment (MNA) Preferences</a:t>
            </a:r>
          </a:p>
        </p:txBody>
      </p:sp>
      <p:pic>
        <p:nvPicPr>
          <p:cNvPr id="7" name="Picture 6">
            <a:extLst>
              <a:ext uri="{FF2B5EF4-FFF2-40B4-BE49-F238E27FC236}">
                <a16:creationId xmlns:a16="http://schemas.microsoft.com/office/drawing/2014/main" id="{EDF891F5-CC32-B257-5040-F7FEB7D4A246}"/>
              </a:ext>
            </a:extLst>
          </p:cNvPr>
          <p:cNvPicPr>
            <a:picLocks noChangeAspect="1"/>
          </p:cNvPicPr>
          <p:nvPr/>
        </p:nvPicPr>
        <p:blipFill>
          <a:blip r:embed="rId3"/>
          <a:stretch>
            <a:fillRect/>
          </a:stretch>
        </p:blipFill>
        <p:spPr>
          <a:xfrm>
            <a:off x="1852674" y="1326650"/>
            <a:ext cx="6096313" cy="4413477"/>
          </a:xfrm>
          <a:prstGeom prst="rect">
            <a:avLst/>
          </a:prstGeom>
        </p:spPr>
      </p:pic>
    </p:spTree>
    <p:extLst>
      <p:ext uri="{BB962C8B-B14F-4D97-AF65-F5344CB8AC3E}">
        <p14:creationId xmlns:p14="http://schemas.microsoft.com/office/powerpoint/2010/main" val="3122791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C37A65-E466-C10C-4F6D-15C92EB6301F}"/>
              </a:ext>
            </a:extLst>
          </p:cNvPr>
          <p:cNvPicPr>
            <a:picLocks noChangeAspect="1"/>
          </p:cNvPicPr>
          <p:nvPr/>
        </p:nvPicPr>
        <p:blipFill>
          <a:blip r:embed="rId3">
            <a:alphaModFix amt="78000"/>
          </a:blip>
          <a:stretch>
            <a:fillRect/>
          </a:stretch>
        </p:blipFill>
        <p:spPr>
          <a:xfrm>
            <a:off x="3308551" y="1342887"/>
            <a:ext cx="5574897" cy="4979235"/>
          </a:xfrm>
          <a:prstGeom prst="rect">
            <a:avLst/>
          </a:prstGeom>
          <a:ln w="12700">
            <a:solidFill>
              <a:schemeClr val="tx1"/>
            </a:solidFill>
          </a:ln>
        </p:spPr>
      </p:pic>
      <p:sp>
        <p:nvSpPr>
          <p:cNvPr id="7" name="Title 1">
            <a:extLst>
              <a:ext uri="{FF2B5EF4-FFF2-40B4-BE49-F238E27FC236}">
                <a16:creationId xmlns:a16="http://schemas.microsoft.com/office/drawing/2014/main" id="{DBBD0156-527B-6E8D-EDF4-672EB22FC82F}"/>
              </a:ext>
            </a:extLst>
          </p:cNvPr>
          <p:cNvSpPr txBox="1">
            <a:spLocks/>
          </p:cNvSpPr>
          <p:nvPr/>
        </p:nvSpPr>
        <p:spPr>
          <a:xfrm>
            <a:off x="-4317" y="1087"/>
            <a:ext cx="1219461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Times New Roman"/>
                <a:ea typeface="Tahoma"/>
                <a:cs typeface="Tahoma"/>
              </a:rPr>
              <a:t>Enlisted Assignment System</a:t>
            </a:r>
            <a:br>
              <a:rPr lang="en-US" sz="2800" dirty="0">
                <a:solidFill>
                  <a:srgbClr val="000000"/>
                </a:solidFill>
                <a:latin typeface="Calibri"/>
                <a:ea typeface="Tahoma"/>
                <a:cs typeface="Tahoma"/>
              </a:rPr>
            </a:br>
            <a:r>
              <a:rPr lang="en-US" sz="2000" dirty="0" err="1">
                <a:solidFill>
                  <a:srgbClr val="000000"/>
                </a:solidFill>
                <a:latin typeface="Times New Roman"/>
                <a:ea typeface="Tahoma"/>
                <a:cs typeface="Tahoma"/>
              </a:rPr>
              <a:t>MyNavy</a:t>
            </a:r>
            <a:r>
              <a:rPr lang="en-US" sz="2000" dirty="0">
                <a:solidFill>
                  <a:srgbClr val="000000"/>
                </a:solidFill>
                <a:latin typeface="Times New Roman"/>
                <a:ea typeface="Tahoma"/>
                <a:cs typeface="Tahoma"/>
              </a:rPr>
              <a:t> Assignment (MNA) Applying for Orders</a:t>
            </a:r>
          </a:p>
        </p:txBody>
      </p:sp>
    </p:spTree>
    <p:extLst>
      <p:ext uri="{BB962C8B-B14F-4D97-AF65-F5344CB8AC3E}">
        <p14:creationId xmlns:p14="http://schemas.microsoft.com/office/powerpoint/2010/main" val="1273703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FA7BC1-08E1-265F-3E0E-F59F0D7AFCA0}"/>
              </a:ext>
            </a:extLst>
          </p:cNvPr>
          <p:cNvPicPr>
            <a:picLocks noChangeAspect="1"/>
          </p:cNvPicPr>
          <p:nvPr/>
        </p:nvPicPr>
        <p:blipFill>
          <a:blip r:embed="rId3">
            <a:alphaModFix amt="86000"/>
          </a:blip>
          <a:stretch>
            <a:fillRect/>
          </a:stretch>
        </p:blipFill>
        <p:spPr>
          <a:xfrm>
            <a:off x="5274365" y="1129198"/>
            <a:ext cx="6656938" cy="2759925"/>
          </a:xfrm>
          <a:prstGeom prst="rect">
            <a:avLst/>
          </a:prstGeom>
        </p:spPr>
      </p:pic>
      <p:pic>
        <p:nvPicPr>
          <p:cNvPr id="8" name="Picture 7">
            <a:extLst>
              <a:ext uri="{FF2B5EF4-FFF2-40B4-BE49-F238E27FC236}">
                <a16:creationId xmlns:a16="http://schemas.microsoft.com/office/drawing/2014/main" id="{6E42C8A1-C51B-5C3D-F562-17BD606B2AFE}"/>
              </a:ext>
            </a:extLst>
          </p:cNvPr>
          <p:cNvPicPr>
            <a:picLocks noChangeAspect="1"/>
          </p:cNvPicPr>
          <p:nvPr/>
        </p:nvPicPr>
        <p:blipFill>
          <a:blip r:embed="rId4">
            <a:alphaModFix amt="86000"/>
          </a:blip>
          <a:stretch>
            <a:fillRect/>
          </a:stretch>
        </p:blipFill>
        <p:spPr>
          <a:xfrm>
            <a:off x="609048" y="3893930"/>
            <a:ext cx="6286500" cy="2418567"/>
          </a:xfrm>
          <a:prstGeom prst="rect">
            <a:avLst/>
          </a:prstGeom>
        </p:spPr>
      </p:pic>
      <p:sp>
        <p:nvSpPr>
          <p:cNvPr id="6" name="Title 1">
            <a:extLst>
              <a:ext uri="{FF2B5EF4-FFF2-40B4-BE49-F238E27FC236}">
                <a16:creationId xmlns:a16="http://schemas.microsoft.com/office/drawing/2014/main" id="{B9DCB42D-A125-BD11-067F-FE548ADE22FF}"/>
              </a:ext>
            </a:extLst>
          </p:cNvPr>
          <p:cNvSpPr txBox="1">
            <a:spLocks/>
          </p:cNvSpPr>
          <p:nvPr/>
        </p:nvSpPr>
        <p:spPr>
          <a:xfrm>
            <a:off x="-4317" y="1087"/>
            <a:ext cx="1219461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Times New Roman"/>
                <a:ea typeface="Tahoma"/>
                <a:cs typeface="Tahoma"/>
              </a:rPr>
              <a:t>Enlisted Assignment System</a:t>
            </a:r>
            <a:br>
              <a:rPr lang="en-US" sz="2800" dirty="0">
                <a:solidFill>
                  <a:srgbClr val="000000"/>
                </a:solidFill>
                <a:latin typeface="Calibri"/>
                <a:ea typeface="Tahoma"/>
                <a:cs typeface="Tahoma"/>
              </a:rPr>
            </a:br>
            <a:r>
              <a:rPr lang="en-US" sz="2000" dirty="0" err="1">
                <a:solidFill>
                  <a:srgbClr val="000000"/>
                </a:solidFill>
                <a:latin typeface="Times New Roman"/>
                <a:ea typeface="Tahoma"/>
                <a:cs typeface="Tahoma"/>
              </a:rPr>
              <a:t>MyNavy</a:t>
            </a:r>
            <a:r>
              <a:rPr lang="en-US" sz="2000" dirty="0">
                <a:solidFill>
                  <a:srgbClr val="000000"/>
                </a:solidFill>
                <a:latin typeface="Times New Roman"/>
                <a:ea typeface="Tahoma"/>
                <a:cs typeface="Tahoma"/>
              </a:rPr>
              <a:t> Assignment (MNA) Applying for Orders</a:t>
            </a:r>
          </a:p>
        </p:txBody>
      </p:sp>
    </p:spTree>
    <p:extLst>
      <p:ext uri="{BB962C8B-B14F-4D97-AF65-F5344CB8AC3E}">
        <p14:creationId xmlns:p14="http://schemas.microsoft.com/office/powerpoint/2010/main" val="4074225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19A833-C0EC-4CBF-AC83-988811899882}"/>
              </a:ext>
            </a:extLst>
          </p:cNvPr>
          <p:cNvSpPr>
            <a:spLocks noGrp="1"/>
          </p:cNvSpPr>
          <p:nvPr>
            <p:ph idx="1"/>
          </p:nvPr>
        </p:nvSpPr>
        <p:spPr>
          <a:xfrm>
            <a:off x="1066800" y="1371600"/>
            <a:ext cx="10058399" cy="4526423"/>
          </a:xfrm>
        </p:spPr>
        <p:txBody>
          <a:bodyPr vert="horz" lIns="91440" tIns="45720" rIns="91440" bIns="45720" rtlCol="0" anchor="t">
            <a:normAutofit/>
          </a:bodyPr>
          <a:lstStyle/>
          <a:p>
            <a:pPr>
              <a:lnSpc>
                <a:spcPct val="100000"/>
              </a:lnSpc>
              <a:spcBef>
                <a:spcPts val="300"/>
              </a:spcBef>
              <a:spcAft>
                <a:spcPts val="300"/>
              </a:spcAft>
              <a:buClr>
                <a:schemeClr val="tx1"/>
              </a:buClr>
              <a:buSzPts val="1800"/>
            </a:pPr>
            <a:r>
              <a:rPr lang="en-US" sz="2000" b="0" i="0" dirty="0">
                <a:solidFill>
                  <a:srgbClr val="000000"/>
                </a:solidFill>
                <a:latin typeface="Calibri"/>
                <a:ea typeface="Tahoma"/>
                <a:cs typeface="Times New Roman"/>
              </a:rPr>
              <a:t>BBA expands Active-Duty Sailors choice and reduces the number of E-5 and above vacancies across the Fleet</a:t>
            </a:r>
          </a:p>
          <a:p>
            <a:pPr>
              <a:lnSpc>
                <a:spcPct val="100000"/>
              </a:lnSpc>
              <a:spcBef>
                <a:spcPts val="300"/>
              </a:spcBef>
              <a:spcAft>
                <a:spcPts val="300"/>
              </a:spcAft>
              <a:buClr>
                <a:schemeClr val="tx1"/>
              </a:buClr>
              <a:buSzPts val="1800"/>
            </a:pPr>
            <a:r>
              <a:rPr lang="en-US" sz="2000" b="0" i="0" dirty="0">
                <a:solidFill>
                  <a:srgbClr val="000000"/>
                </a:solidFill>
                <a:latin typeface="Calibri"/>
                <a:ea typeface="Tahoma"/>
                <a:cs typeface="Times New Roman"/>
              </a:rPr>
              <a:t>BBA serves to link enlisted advancements directly to billets through the following programs:</a:t>
            </a:r>
          </a:p>
          <a:p>
            <a:pPr marL="571500" lvl="2">
              <a:lnSpc>
                <a:spcPct val="100000"/>
              </a:lnSpc>
              <a:spcBef>
                <a:spcPts val="300"/>
              </a:spcBef>
              <a:spcAft>
                <a:spcPts val="300"/>
              </a:spcAft>
              <a:buClr>
                <a:schemeClr val="tx1"/>
              </a:buClr>
              <a:buSzPts val="1800"/>
            </a:pPr>
            <a:r>
              <a:rPr lang="en-US" sz="2000" b="0" i="0" dirty="0">
                <a:solidFill>
                  <a:srgbClr val="000000"/>
                </a:solidFill>
                <a:latin typeface="Calibri"/>
                <a:ea typeface="Tahoma"/>
                <a:cs typeface="Times New Roman"/>
                <a:sym typeface="Times New Roman"/>
              </a:rPr>
              <a:t>Transitioned from Navy Wide Advancement Exam (NWAE) to Rating Knowledge Exam (RKE)</a:t>
            </a:r>
            <a:endParaRPr lang="en-US" sz="2000" b="0" i="0" dirty="0">
              <a:solidFill>
                <a:srgbClr val="000000"/>
              </a:solidFill>
              <a:latin typeface="Calibri"/>
              <a:ea typeface="Tahoma"/>
              <a:cs typeface="Times New Roman"/>
            </a:endParaRPr>
          </a:p>
          <a:p>
            <a:pPr marL="571500" lvl="2">
              <a:lnSpc>
                <a:spcPct val="100000"/>
              </a:lnSpc>
              <a:spcBef>
                <a:spcPts val="300"/>
              </a:spcBef>
              <a:spcAft>
                <a:spcPts val="300"/>
              </a:spcAft>
              <a:buClr>
                <a:schemeClr val="tx1"/>
              </a:buClr>
              <a:buSzPts val="1800"/>
            </a:pPr>
            <a:r>
              <a:rPr lang="en-US" sz="2000" b="0" i="0" dirty="0">
                <a:solidFill>
                  <a:srgbClr val="000000"/>
                </a:solidFill>
                <a:latin typeface="Calibri"/>
                <a:ea typeface="Tahoma"/>
                <a:cs typeface="Times New Roman"/>
                <a:sym typeface="Times New Roman"/>
              </a:rPr>
              <a:t>Advancement to Position (A2P)</a:t>
            </a:r>
            <a:endParaRPr lang="en-US" sz="2000" b="0" i="0" dirty="0">
              <a:solidFill>
                <a:srgbClr val="000000"/>
              </a:solidFill>
              <a:latin typeface="Calibri"/>
              <a:ea typeface="Tahoma"/>
              <a:cs typeface="Times New Roman"/>
            </a:endParaRPr>
          </a:p>
          <a:p>
            <a:pPr marL="571500" lvl="2">
              <a:lnSpc>
                <a:spcPct val="100000"/>
              </a:lnSpc>
              <a:spcBef>
                <a:spcPts val="300"/>
              </a:spcBef>
              <a:spcAft>
                <a:spcPts val="300"/>
              </a:spcAft>
              <a:buClr>
                <a:schemeClr val="tx1"/>
              </a:buClr>
              <a:buSzPts val="1800"/>
            </a:pPr>
            <a:r>
              <a:rPr lang="en-US" sz="2000" b="0" i="0" dirty="0">
                <a:solidFill>
                  <a:srgbClr val="000000"/>
                </a:solidFill>
                <a:latin typeface="Calibri"/>
                <a:ea typeface="Tahoma"/>
                <a:cs typeface="Times New Roman"/>
                <a:sym typeface="Times New Roman"/>
              </a:rPr>
              <a:t>Command Advancement to Position (CA2P)</a:t>
            </a:r>
            <a:endParaRPr lang="en-US" sz="2000" b="0" i="0" dirty="0">
              <a:solidFill>
                <a:srgbClr val="000000"/>
              </a:solidFill>
              <a:latin typeface="Calibri"/>
              <a:ea typeface="Tahoma"/>
              <a:cs typeface="Times New Roman"/>
            </a:endParaRPr>
          </a:p>
          <a:p>
            <a:pPr marL="1028700" lvl="3">
              <a:lnSpc>
                <a:spcPct val="100000"/>
              </a:lnSpc>
              <a:spcBef>
                <a:spcPts val="300"/>
              </a:spcBef>
              <a:spcAft>
                <a:spcPts val="300"/>
              </a:spcAft>
              <a:buClr>
                <a:schemeClr val="tx1"/>
              </a:buClr>
              <a:buSzPts val="1800"/>
            </a:pPr>
            <a:r>
              <a:rPr lang="en-US" sz="2000" dirty="0">
                <a:solidFill>
                  <a:srgbClr val="000000"/>
                </a:solidFill>
                <a:latin typeface="Calibri"/>
                <a:ea typeface="Tahoma"/>
                <a:cs typeface="Times New Roman"/>
                <a:sym typeface="Times New Roman"/>
              </a:rPr>
              <a:t>Sea Duty</a:t>
            </a:r>
            <a:endParaRPr lang="en-US" sz="2000" dirty="0">
              <a:solidFill>
                <a:srgbClr val="000000"/>
              </a:solidFill>
              <a:latin typeface="Calibri"/>
              <a:ea typeface="Tahoma"/>
              <a:cs typeface="Times New Roman"/>
            </a:endParaRPr>
          </a:p>
          <a:p>
            <a:pPr marL="1028700" lvl="3">
              <a:lnSpc>
                <a:spcPct val="100000"/>
              </a:lnSpc>
              <a:spcBef>
                <a:spcPts val="300"/>
              </a:spcBef>
              <a:spcAft>
                <a:spcPts val="300"/>
              </a:spcAft>
              <a:buClr>
                <a:schemeClr val="tx1"/>
              </a:buClr>
              <a:buSzPts val="1800"/>
            </a:pPr>
            <a:r>
              <a:rPr lang="en-US" sz="2000" b="0" i="0" dirty="0">
                <a:solidFill>
                  <a:srgbClr val="000000"/>
                </a:solidFill>
                <a:latin typeface="Calibri"/>
                <a:ea typeface="Tahoma"/>
                <a:cs typeface="Times New Roman"/>
                <a:sym typeface="Times New Roman"/>
              </a:rPr>
              <a:t>Shore Duty</a:t>
            </a:r>
            <a:endParaRPr lang="en-US" sz="2000" b="0" i="0" dirty="0">
              <a:solidFill>
                <a:srgbClr val="000000"/>
              </a:solidFill>
              <a:latin typeface="Calibri"/>
              <a:ea typeface="Tahoma"/>
              <a:cs typeface="Times New Roman"/>
            </a:endParaRPr>
          </a:p>
          <a:p>
            <a:pPr marL="571500" lvl="2">
              <a:lnSpc>
                <a:spcPct val="100000"/>
              </a:lnSpc>
              <a:spcBef>
                <a:spcPts val="300"/>
              </a:spcBef>
              <a:spcAft>
                <a:spcPts val="300"/>
              </a:spcAft>
              <a:buClr>
                <a:schemeClr val="tx1"/>
              </a:buClr>
              <a:buSzPts val="1800"/>
            </a:pPr>
            <a:r>
              <a:rPr lang="en-US" sz="2000" b="0" i="0" dirty="0">
                <a:solidFill>
                  <a:srgbClr val="000000"/>
                </a:solidFill>
                <a:latin typeface="Calibri"/>
                <a:ea typeface="Tahoma"/>
                <a:cs typeface="Times New Roman"/>
                <a:sym typeface="Times New Roman"/>
              </a:rPr>
              <a:t>Senior Enlisted Marketplace (SEM) </a:t>
            </a:r>
          </a:p>
          <a:p>
            <a:pPr marL="571500" lvl="2">
              <a:lnSpc>
                <a:spcPct val="100000"/>
              </a:lnSpc>
              <a:spcBef>
                <a:spcPts val="300"/>
              </a:spcBef>
              <a:spcAft>
                <a:spcPts val="300"/>
              </a:spcAft>
              <a:buClr>
                <a:srgbClr val="000000"/>
              </a:buClr>
              <a:buSzPts val="1800"/>
            </a:pPr>
            <a:r>
              <a:rPr lang="en-US" dirty="0">
                <a:solidFill>
                  <a:srgbClr val="000000"/>
                </a:solidFill>
                <a:latin typeface="Calibri"/>
                <a:ea typeface="Tahoma"/>
                <a:cs typeface="Times New Roman"/>
              </a:rPr>
              <a:t>Advance Request Alignment (ARA)</a:t>
            </a:r>
          </a:p>
        </p:txBody>
      </p:sp>
      <p:sp>
        <p:nvSpPr>
          <p:cNvPr id="7" name="Title 1">
            <a:extLst>
              <a:ext uri="{FF2B5EF4-FFF2-40B4-BE49-F238E27FC236}">
                <a16:creationId xmlns:a16="http://schemas.microsoft.com/office/drawing/2014/main" id="{953E9F7A-BE9A-E2B7-1492-B741AA4B980D}"/>
              </a:ext>
            </a:extLst>
          </p:cNvPr>
          <p:cNvSpPr txBox="1">
            <a:spLocks/>
          </p:cNvSpPr>
          <p:nvPr/>
        </p:nvSpPr>
        <p:spPr>
          <a:xfrm>
            <a:off x="-4317" y="1087"/>
            <a:ext cx="1219461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Times New Roman"/>
                <a:ea typeface="Tahoma"/>
                <a:cs typeface="Tahoma"/>
              </a:rPr>
              <a:t>Enlisted Assignment System</a:t>
            </a:r>
            <a:br>
              <a:rPr lang="en-US" sz="2800" dirty="0">
                <a:solidFill>
                  <a:srgbClr val="000000"/>
                </a:solidFill>
                <a:latin typeface="Calibri"/>
                <a:ea typeface="Tahoma"/>
                <a:cs typeface="Tahoma"/>
              </a:rPr>
            </a:br>
            <a:r>
              <a:rPr lang="en-US" sz="2000" dirty="0">
                <a:solidFill>
                  <a:srgbClr val="000000"/>
                </a:solidFill>
                <a:latin typeface="Times New Roman"/>
                <a:ea typeface="Tahoma"/>
                <a:cs typeface="Tahoma"/>
              </a:rPr>
              <a:t>Billet Based Advancement (BBA)</a:t>
            </a:r>
          </a:p>
        </p:txBody>
      </p:sp>
    </p:spTree>
    <p:extLst>
      <p:ext uri="{BB962C8B-B14F-4D97-AF65-F5344CB8AC3E}">
        <p14:creationId xmlns:p14="http://schemas.microsoft.com/office/powerpoint/2010/main" val="695355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AAC8ED-802C-B686-03F9-D07958C5BCBD}"/>
              </a:ext>
            </a:extLst>
          </p:cNvPr>
          <p:cNvSpPr>
            <a:spLocks noGrp="1"/>
          </p:cNvSpPr>
          <p:nvPr>
            <p:ph idx="1"/>
          </p:nvPr>
        </p:nvSpPr>
        <p:spPr>
          <a:xfrm>
            <a:off x="1066800" y="1354138"/>
            <a:ext cx="10134600" cy="4890482"/>
          </a:xfrm>
        </p:spPr>
        <p:txBody>
          <a:bodyPr vert="horz" lIns="91440" tIns="45720" rIns="91440" bIns="45720" rtlCol="0" anchor="t">
            <a:normAutofit fontScale="85000" lnSpcReduction="20000"/>
          </a:bodyPr>
          <a:lstStyle/>
          <a:p>
            <a:pPr marL="342900" lvl="1" indent="0">
              <a:buNone/>
            </a:pPr>
            <a:r>
              <a:rPr lang="en-US" sz="2000" b="0" i="0" dirty="0">
                <a:solidFill>
                  <a:srgbClr val="000000"/>
                </a:solidFill>
                <a:latin typeface="Times New Roman"/>
                <a:cs typeface="Times New Roman"/>
              </a:rPr>
              <a:t>BBA paths of Advancement for E5 and E6 include: </a:t>
            </a:r>
          </a:p>
          <a:p>
            <a:pPr marL="342900" lvl="1" indent="0">
              <a:buNone/>
            </a:pPr>
            <a:endParaRPr lang="en-US" u="sng" dirty="0">
              <a:latin typeface="Times New Roman"/>
              <a:cs typeface="Times New Roman"/>
            </a:endParaRPr>
          </a:p>
          <a:p>
            <a:pPr marL="342900" lvl="1" indent="0">
              <a:buNone/>
            </a:pPr>
            <a:r>
              <a:rPr lang="en-US" sz="2000" b="1" i="0" u="sng" dirty="0">
                <a:solidFill>
                  <a:srgbClr val="000000"/>
                </a:solidFill>
                <a:latin typeface="Times New Roman"/>
                <a:cs typeface="Times New Roman"/>
              </a:rPr>
              <a:t>Advancement to Position </a:t>
            </a:r>
          </a:p>
          <a:p>
            <a:pPr lvl="1"/>
            <a:r>
              <a:rPr lang="en-US" sz="2000" b="0" i="0" dirty="0">
                <a:solidFill>
                  <a:srgbClr val="000000"/>
                </a:solidFill>
                <a:latin typeface="Times New Roman"/>
                <a:cs typeface="Times New Roman"/>
              </a:rPr>
              <a:t>Upon successful completion of RKE, Sailors may apply for orders in MNA </a:t>
            </a:r>
            <a:r>
              <a:rPr lang="en-US" sz="2000" dirty="0">
                <a:solidFill>
                  <a:srgbClr val="000000"/>
                </a:solidFill>
                <a:latin typeface="Times New Roman"/>
                <a:cs typeface="Times New Roman"/>
              </a:rPr>
              <a:t>for</a:t>
            </a:r>
            <a:r>
              <a:rPr lang="en-US" sz="2000" b="0" i="0" dirty="0">
                <a:solidFill>
                  <a:srgbClr val="000000"/>
                </a:solidFill>
                <a:latin typeface="Times New Roman"/>
                <a:cs typeface="Times New Roman"/>
              </a:rPr>
              <a:t> the next higher paygrade regardless of PRD</a:t>
            </a:r>
          </a:p>
          <a:p>
            <a:pPr lvl="1"/>
            <a:r>
              <a:rPr lang="en-US" sz="2000" dirty="0">
                <a:solidFill>
                  <a:srgbClr val="000000"/>
                </a:solidFill>
                <a:latin typeface="Times New Roman"/>
                <a:cs typeface="Times New Roman"/>
              </a:rPr>
              <a:t>May be frocked upon receipt of orders, after completion of applicable screening</a:t>
            </a:r>
          </a:p>
          <a:p>
            <a:pPr lvl="1"/>
            <a:r>
              <a:rPr lang="en-US" sz="2000" b="0" i="0" dirty="0">
                <a:solidFill>
                  <a:srgbClr val="000000"/>
                </a:solidFill>
                <a:latin typeface="Times New Roman"/>
                <a:cs typeface="Times New Roman"/>
              </a:rPr>
              <a:t>Advanced after checking into ultimate duty station</a:t>
            </a:r>
          </a:p>
          <a:p>
            <a:pPr marL="342900" lvl="1" indent="0">
              <a:buNone/>
            </a:pPr>
            <a:endParaRPr lang="en-US" b="1" dirty="0">
              <a:latin typeface="Times New Roman"/>
              <a:cs typeface="Times New Roman"/>
            </a:endParaRPr>
          </a:p>
          <a:p>
            <a:pPr marL="342900" lvl="1" indent="0">
              <a:buNone/>
            </a:pPr>
            <a:r>
              <a:rPr lang="en-US" sz="2000" b="1" i="0" u="sng" dirty="0">
                <a:solidFill>
                  <a:srgbClr val="000000"/>
                </a:solidFill>
                <a:latin typeface="Times New Roman"/>
                <a:cs typeface="Times New Roman"/>
              </a:rPr>
              <a:t>Command Advancement to Position (CA2P) for Sea Duty </a:t>
            </a:r>
          </a:p>
          <a:p>
            <a:pPr lvl="1"/>
            <a:r>
              <a:rPr lang="en-US" sz="2000" b="0" i="0" dirty="0">
                <a:solidFill>
                  <a:srgbClr val="000000"/>
                </a:solidFill>
                <a:latin typeface="Times New Roman"/>
                <a:cs typeface="Times New Roman"/>
              </a:rPr>
              <a:t>Allows commands to move Sailors into open billets onboard</a:t>
            </a:r>
            <a:endParaRPr lang="en-US" sz="2000" dirty="0">
              <a:solidFill>
                <a:srgbClr val="000000"/>
              </a:solidFill>
              <a:latin typeface="Times New Roman"/>
              <a:cs typeface="Times New Roman"/>
            </a:endParaRPr>
          </a:p>
          <a:p>
            <a:pPr lvl="1"/>
            <a:r>
              <a:rPr lang="en-US" sz="2000" b="0" i="0" dirty="0">
                <a:solidFill>
                  <a:srgbClr val="000000"/>
                </a:solidFill>
                <a:latin typeface="Times New Roman"/>
                <a:cs typeface="Times New Roman"/>
              </a:rPr>
              <a:t>ISIC can move eligible Sailors to an open billet at an activity (geographic area)</a:t>
            </a:r>
            <a:endParaRPr lang="en-US" sz="2000" b="0" i="0" dirty="0">
              <a:solidFill>
                <a:srgbClr val="000000"/>
              </a:solidFill>
              <a:latin typeface="Times New Roman"/>
              <a:ea typeface="Calibri"/>
              <a:cs typeface="Times New Roman"/>
            </a:endParaRPr>
          </a:p>
          <a:p>
            <a:pPr lvl="1"/>
            <a:r>
              <a:rPr lang="en-US" sz="2000" b="0" i="0" dirty="0">
                <a:solidFill>
                  <a:srgbClr val="000000"/>
                </a:solidFill>
                <a:latin typeface="Times New Roman"/>
                <a:cs typeface="Times New Roman"/>
              </a:rPr>
              <a:t>No prospective gain or tentative gain identified</a:t>
            </a:r>
          </a:p>
          <a:p>
            <a:pPr lvl="1"/>
            <a:r>
              <a:rPr lang="en-US" sz="2000" b="0" i="0" dirty="0">
                <a:solidFill>
                  <a:srgbClr val="000000"/>
                </a:solidFill>
                <a:latin typeface="Times New Roman"/>
                <a:cs typeface="Times New Roman"/>
              </a:rPr>
              <a:t>Must have at least 18 months tour completion and fill a 36-month OBLISERV</a:t>
            </a:r>
            <a:endParaRPr lang="en-US" sz="2000" b="0" i="0" dirty="0">
              <a:solidFill>
                <a:srgbClr val="000000"/>
              </a:solidFill>
              <a:latin typeface="Times New Roman"/>
              <a:ea typeface="Calibri"/>
              <a:cs typeface="Times New Roman"/>
            </a:endParaRPr>
          </a:p>
          <a:p>
            <a:pPr lvl="1"/>
            <a:r>
              <a:rPr lang="en-US" sz="2000" b="1" i="0" dirty="0">
                <a:solidFill>
                  <a:srgbClr val="000000"/>
                </a:solidFill>
                <a:latin typeface="Times New Roman"/>
                <a:cs typeface="Times New Roman"/>
              </a:rPr>
              <a:t>Not available for Sailors with orders, orders pending release, or within </a:t>
            </a:r>
            <a:r>
              <a:rPr lang="en-US" sz="2000" b="1" dirty="0">
                <a:solidFill>
                  <a:srgbClr val="000000"/>
                </a:solidFill>
                <a:latin typeface="Times New Roman"/>
                <a:cs typeface="Times New Roman"/>
              </a:rPr>
              <a:t>negotiation window</a:t>
            </a:r>
            <a:endParaRPr lang="en-US" sz="2000" b="1" i="0">
              <a:solidFill>
                <a:srgbClr val="000000"/>
              </a:solidFill>
              <a:latin typeface="Times New Roman"/>
              <a:ea typeface="Calibri"/>
              <a:cs typeface="Times New Roman"/>
            </a:endParaRPr>
          </a:p>
          <a:p>
            <a:pPr marL="342900" lvl="1" indent="0">
              <a:buNone/>
            </a:pPr>
            <a:endParaRPr lang="en-US" b="1" dirty="0">
              <a:latin typeface="Times New Roman"/>
              <a:cs typeface="Times New Roman"/>
            </a:endParaRPr>
          </a:p>
          <a:p>
            <a:pPr marL="342900" lvl="1" indent="0">
              <a:buNone/>
            </a:pPr>
            <a:r>
              <a:rPr lang="en-US" sz="2000" b="1" i="0" u="sng" dirty="0">
                <a:solidFill>
                  <a:srgbClr val="000000"/>
                </a:solidFill>
                <a:latin typeface="Times New Roman"/>
                <a:cs typeface="Times New Roman"/>
              </a:rPr>
              <a:t>CA2P for Shore Duty </a:t>
            </a:r>
          </a:p>
          <a:p>
            <a:pPr lvl="1"/>
            <a:r>
              <a:rPr lang="en-US" sz="2000" b="0" i="0" dirty="0">
                <a:solidFill>
                  <a:srgbClr val="000000"/>
                </a:solidFill>
                <a:latin typeface="Times New Roman"/>
                <a:cs typeface="Times New Roman"/>
              </a:rPr>
              <a:t>All CA2P for Sea Duty requirements apply</a:t>
            </a:r>
          </a:p>
          <a:p>
            <a:pPr lvl="1"/>
            <a:r>
              <a:rPr lang="en-US" sz="2000" dirty="0">
                <a:solidFill>
                  <a:srgbClr val="000000"/>
                </a:solidFill>
                <a:latin typeface="Times New Roman"/>
                <a:cs typeface="Times New Roman"/>
              </a:rPr>
              <a:t>Incur 36 month OBLISERV, </a:t>
            </a:r>
            <a:r>
              <a:rPr lang="en-US" sz="2000" b="0" i="0" dirty="0">
                <a:solidFill>
                  <a:srgbClr val="000000"/>
                </a:solidFill>
                <a:latin typeface="Times New Roman"/>
                <a:cs typeface="Times New Roman"/>
              </a:rPr>
              <a:t>allowing for a follow-on 36-month tour</a:t>
            </a:r>
          </a:p>
          <a:p>
            <a:pPr lvl="1"/>
            <a:r>
              <a:rPr lang="en-US" sz="2000" b="0" i="0" dirty="0">
                <a:solidFill>
                  <a:srgbClr val="000000"/>
                </a:solidFill>
                <a:latin typeface="Times New Roman"/>
                <a:cs typeface="Times New Roman"/>
              </a:rPr>
              <a:t>PRD at Sailor’s current command will not be </a:t>
            </a:r>
            <a:r>
              <a:rPr lang="en-US" sz="2000" dirty="0">
                <a:solidFill>
                  <a:srgbClr val="000000"/>
                </a:solidFill>
                <a:latin typeface="Times New Roman"/>
                <a:cs typeface="Times New Roman"/>
              </a:rPr>
              <a:t>extended</a:t>
            </a:r>
            <a:endParaRPr lang="en-US" sz="2000" b="0" i="0" dirty="0">
              <a:solidFill>
                <a:srgbClr val="000000"/>
              </a:solidFill>
              <a:latin typeface="Times New Roman"/>
              <a:ea typeface="Calibri"/>
              <a:cs typeface="Times New Roman"/>
            </a:endParaRPr>
          </a:p>
          <a:p>
            <a:pPr marL="342900" lvl="1" indent="0">
              <a:buNone/>
            </a:pPr>
            <a:endParaRPr lang="en-US"/>
          </a:p>
          <a:p>
            <a:pPr marL="342900" lvl="1" indent="0">
              <a:buNone/>
            </a:pPr>
            <a:endParaRPr lang="en-US"/>
          </a:p>
          <a:p>
            <a:pPr lvl="1"/>
            <a:endParaRPr lang="en-US"/>
          </a:p>
        </p:txBody>
      </p:sp>
      <p:sp>
        <p:nvSpPr>
          <p:cNvPr id="9" name="Title 1">
            <a:extLst>
              <a:ext uri="{FF2B5EF4-FFF2-40B4-BE49-F238E27FC236}">
                <a16:creationId xmlns:a16="http://schemas.microsoft.com/office/drawing/2014/main" id="{2C287DED-523D-3E1B-3651-CF8FFE3D2DEE}"/>
              </a:ext>
            </a:extLst>
          </p:cNvPr>
          <p:cNvSpPr txBox="1">
            <a:spLocks/>
          </p:cNvSpPr>
          <p:nvPr/>
        </p:nvSpPr>
        <p:spPr>
          <a:xfrm>
            <a:off x="-4317" y="1087"/>
            <a:ext cx="1219461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Times New Roman"/>
                <a:ea typeface="Tahoma"/>
                <a:cs typeface="Tahoma"/>
              </a:rPr>
              <a:t>Enlisted Assignment System</a:t>
            </a:r>
            <a:br>
              <a:rPr lang="en-US" sz="2800" dirty="0">
                <a:solidFill>
                  <a:srgbClr val="000000"/>
                </a:solidFill>
                <a:latin typeface="Calibri"/>
                <a:ea typeface="Tahoma"/>
                <a:cs typeface="Tahoma"/>
              </a:rPr>
            </a:br>
            <a:r>
              <a:rPr lang="en-US" sz="2000" dirty="0">
                <a:solidFill>
                  <a:srgbClr val="000000"/>
                </a:solidFill>
                <a:latin typeface="Times New Roman"/>
                <a:ea typeface="Tahoma"/>
                <a:cs typeface="Tahoma"/>
              </a:rPr>
              <a:t>Billet Based Advancement (BBA)</a:t>
            </a:r>
          </a:p>
        </p:txBody>
      </p:sp>
    </p:spTree>
    <p:extLst>
      <p:ext uri="{BB962C8B-B14F-4D97-AF65-F5344CB8AC3E}">
        <p14:creationId xmlns:p14="http://schemas.microsoft.com/office/powerpoint/2010/main" val="3256516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19A833-C0EC-4CBF-AC83-988811899882}"/>
              </a:ext>
            </a:extLst>
          </p:cNvPr>
          <p:cNvSpPr>
            <a:spLocks noGrp="1"/>
          </p:cNvSpPr>
          <p:nvPr>
            <p:ph idx="1"/>
          </p:nvPr>
        </p:nvSpPr>
        <p:spPr>
          <a:xfrm>
            <a:off x="183323" y="1166191"/>
            <a:ext cx="11836396" cy="4526423"/>
          </a:xfrm>
        </p:spPr>
        <p:txBody>
          <a:bodyPr vert="horz" lIns="91440" tIns="45720" rIns="91440" bIns="45720" rtlCol="0" anchor="t">
            <a:noAutofit/>
          </a:bodyPr>
          <a:lstStyle/>
          <a:p>
            <a:pPr marL="457200" lvl="1" indent="0">
              <a:buNone/>
            </a:pPr>
            <a:r>
              <a:rPr lang="en-US" sz="2000">
                <a:latin typeface="Times New Roman"/>
                <a:ea typeface="Calibri"/>
                <a:cs typeface="Calibri"/>
              </a:rPr>
              <a:t>NWAE replaced by Rating Knowledge Exam (RKE) for BBA ratings starting March 2025 (Cycle 267)</a:t>
            </a:r>
            <a:endParaRPr lang="en-US"/>
          </a:p>
          <a:p>
            <a:r>
              <a:rPr lang="en-US" sz="2000" dirty="0">
                <a:latin typeface="Times New Roman"/>
                <a:ea typeface="Calibri"/>
                <a:cs typeface="Calibri"/>
              </a:rPr>
              <a:t>Who It Affects</a:t>
            </a:r>
          </a:p>
          <a:p>
            <a:pPr lvl="1"/>
            <a:r>
              <a:rPr lang="en-US" sz="2000" dirty="0">
                <a:latin typeface="Times New Roman"/>
                <a:ea typeface="Calibri"/>
                <a:cs typeface="Calibri"/>
              </a:rPr>
              <a:t>Active Duty Sailors in BBA Ratings: ABE, ABF, ABH, AME, AO, CS, DC, EM, IC, GM, GSM, MM, QM, RS</a:t>
            </a:r>
          </a:p>
          <a:p>
            <a:pPr lvl="1"/>
            <a:r>
              <a:rPr lang="en-US" sz="2000" dirty="0">
                <a:latin typeface="Times New Roman"/>
                <a:ea typeface="Calibri"/>
                <a:cs typeface="Calibri"/>
              </a:rPr>
              <a:t>E5 and E6 paygrades </a:t>
            </a:r>
          </a:p>
          <a:p>
            <a:pPr marL="228600" lvl="1"/>
            <a:r>
              <a:rPr lang="en-US" sz="2000" dirty="0">
                <a:latin typeface="Times New Roman"/>
                <a:ea typeface="Calibri"/>
                <a:cs typeface="Calibri"/>
              </a:rPr>
              <a:t>What’s Different with the RKE</a:t>
            </a:r>
          </a:p>
          <a:p>
            <a:pPr lvl="1"/>
            <a:r>
              <a:rPr lang="en-US" sz="2000" dirty="0">
                <a:latin typeface="Times New Roman"/>
                <a:ea typeface="Calibri"/>
                <a:cs typeface="Calibri"/>
              </a:rPr>
              <a:t>Same format and scope as NWAE</a:t>
            </a:r>
          </a:p>
          <a:p>
            <a:pPr lvl="1"/>
            <a:r>
              <a:rPr lang="en-US" sz="2000" dirty="0">
                <a:latin typeface="Times New Roman"/>
                <a:ea typeface="Calibri"/>
                <a:cs typeface="Calibri"/>
              </a:rPr>
              <a:t>No Time-in-Rate (TIR) requirement for E4/E5</a:t>
            </a:r>
          </a:p>
          <a:p>
            <a:pPr lvl="1"/>
            <a:r>
              <a:rPr lang="en-US" sz="2000" dirty="0">
                <a:latin typeface="Times New Roman"/>
                <a:ea typeface="Calibri"/>
                <a:cs typeface="Calibri"/>
              </a:rPr>
              <a:t>Retake required only once every two years</a:t>
            </a:r>
          </a:p>
          <a:p>
            <a:pPr lvl="1"/>
            <a:r>
              <a:rPr lang="en-US" sz="2000" dirty="0">
                <a:latin typeface="Times New Roman"/>
                <a:ea typeface="Calibri"/>
                <a:cs typeface="Calibri"/>
              </a:rPr>
              <a:t>Administered like NWAE but advancement through A2P &amp; CA2P</a:t>
            </a:r>
          </a:p>
          <a:p>
            <a:r>
              <a:rPr lang="en-US" sz="2000" dirty="0">
                <a:latin typeface="Times New Roman"/>
                <a:ea typeface="Calibri"/>
                <a:cs typeface="Calibri"/>
              </a:rPr>
              <a:t>Important Dates – Outlined in Advancement NAVADMIN(s)</a:t>
            </a:r>
          </a:p>
          <a:p>
            <a:pPr lvl="1"/>
            <a:r>
              <a:rPr lang="en-US" sz="2000" dirty="0">
                <a:latin typeface="Times New Roman"/>
                <a:ea typeface="Calibri"/>
                <a:cs typeface="Calibri"/>
              </a:rPr>
              <a:t>PMK-EE Deadline</a:t>
            </a:r>
          </a:p>
          <a:p>
            <a:pPr lvl="1"/>
            <a:r>
              <a:rPr lang="en-US" sz="2000" dirty="0">
                <a:latin typeface="Times New Roman"/>
                <a:ea typeface="Calibri"/>
                <a:cs typeface="Calibri"/>
              </a:rPr>
              <a:t>E6 RKE Date</a:t>
            </a:r>
          </a:p>
          <a:p>
            <a:pPr lvl="1"/>
            <a:r>
              <a:rPr lang="en-US" sz="2000" dirty="0">
                <a:latin typeface="Times New Roman"/>
                <a:ea typeface="Calibri"/>
                <a:cs typeface="Calibri"/>
              </a:rPr>
              <a:t>E5 RKE Date</a:t>
            </a:r>
          </a:p>
        </p:txBody>
      </p:sp>
      <p:sp>
        <p:nvSpPr>
          <p:cNvPr id="7" name="Title 1">
            <a:extLst>
              <a:ext uri="{FF2B5EF4-FFF2-40B4-BE49-F238E27FC236}">
                <a16:creationId xmlns:a16="http://schemas.microsoft.com/office/drawing/2014/main" id="{CE8A2EB6-8095-27BD-0E26-5CCA1039154C}"/>
              </a:ext>
            </a:extLst>
          </p:cNvPr>
          <p:cNvSpPr txBox="1">
            <a:spLocks/>
          </p:cNvSpPr>
          <p:nvPr/>
        </p:nvSpPr>
        <p:spPr>
          <a:xfrm>
            <a:off x="-4317" y="1087"/>
            <a:ext cx="1219461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Times New Roman"/>
                <a:ea typeface="Tahoma"/>
                <a:cs typeface="Tahoma"/>
              </a:rPr>
              <a:t>Enlisted Assignment System</a:t>
            </a:r>
            <a:br>
              <a:rPr lang="en-US" sz="2800" dirty="0">
                <a:solidFill>
                  <a:srgbClr val="000000"/>
                </a:solidFill>
                <a:latin typeface="Calibri"/>
                <a:ea typeface="Tahoma"/>
                <a:cs typeface="Tahoma"/>
              </a:rPr>
            </a:br>
            <a:r>
              <a:rPr lang="en-US" sz="2000" dirty="0">
                <a:solidFill>
                  <a:srgbClr val="000000"/>
                </a:solidFill>
                <a:latin typeface="Times New Roman"/>
                <a:ea typeface="Tahoma"/>
                <a:cs typeface="Tahoma"/>
              </a:rPr>
              <a:t>Rating Knowledge Exam (RKE)</a:t>
            </a:r>
          </a:p>
        </p:txBody>
      </p:sp>
    </p:spTree>
    <p:extLst>
      <p:ext uri="{BB962C8B-B14F-4D97-AF65-F5344CB8AC3E}">
        <p14:creationId xmlns:p14="http://schemas.microsoft.com/office/powerpoint/2010/main" val="1937691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 y="-1756"/>
            <a:ext cx="12190659" cy="1380780"/>
          </a:xfrm>
        </p:spPr>
        <p:txBody>
          <a:bodyPr>
            <a:normAutofit/>
          </a:bodyPr>
          <a:lstStyle/>
          <a:p>
            <a:pPr algn="ctr"/>
            <a:r>
              <a:rPr lang="en-US" sz="3200" b="1" i="0" dirty="0">
                <a:solidFill>
                  <a:srgbClr val="000000"/>
                </a:solidFill>
                <a:latin typeface="Times New Roman"/>
                <a:ea typeface="Tahoma"/>
                <a:cs typeface="Tahoma"/>
              </a:rPr>
              <a:t>Enabling Objectives</a:t>
            </a:r>
          </a:p>
        </p:txBody>
      </p:sp>
      <p:sp>
        <p:nvSpPr>
          <p:cNvPr id="3" name="Content Placeholder 2"/>
          <p:cNvSpPr>
            <a:spLocks noGrp="1"/>
          </p:cNvSpPr>
          <p:nvPr>
            <p:ph idx="1"/>
          </p:nvPr>
        </p:nvSpPr>
        <p:spPr>
          <a:xfrm>
            <a:off x="1066800" y="1379023"/>
            <a:ext cx="10058400" cy="4732410"/>
          </a:xfrm>
        </p:spPr>
        <p:txBody>
          <a:bodyPr vert="horz" lIns="91440" tIns="45720" rIns="91440" bIns="45720" rtlCol="0" anchor="t">
            <a:noAutofit/>
          </a:bodyPr>
          <a:lstStyle/>
          <a:p>
            <a:r>
              <a:rPr lang="en-US" sz="2000" b="0" i="0" dirty="0">
                <a:solidFill>
                  <a:srgbClr val="000000"/>
                </a:solidFill>
                <a:latin typeface="Times New Roman"/>
                <a:cs typeface="Times New Roman"/>
              </a:rPr>
              <a:t>LIST purposes of the Enlisted Assignment System</a:t>
            </a:r>
            <a:endParaRPr lang="en-US" sz="2000" b="0" i="0" dirty="0">
              <a:solidFill>
                <a:srgbClr val="000000"/>
              </a:solidFill>
              <a:latin typeface="Times New Roman"/>
              <a:ea typeface="Calibri"/>
              <a:cs typeface="Times New Roman"/>
            </a:endParaRPr>
          </a:p>
          <a:p>
            <a:r>
              <a:rPr lang="en-US" sz="2000" b="0" i="0" dirty="0">
                <a:solidFill>
                  <a:srgbClr val="000000"/>
                </a:solidFill>
                <a:latin typeface="Times New Roman"/>
                <a:cs typeface="Times New Roman"/>
              </a:rPr>
              <a:t>DISCUSS  the types of duty in the Enlisted Assignment System</a:t>
            </a:r>
            <a:endParaRPr lang="en-US" sz="2000" b="0" i="0" dirty="0">
              <a:solidFill>
                <a:srgbClr val="000000"/>
              </a:solidFill>
              <a:latin typeface="Times New Roman"/>
              <a:ea typeface="Calibri"/>
              <a:cs typeface="Times New Roman"/>
            </a:endParaRPr>
          </a:p>
          <a:p>
            <a:r>
              <a:rPr lang="en-US" sz="2000" b="0" i="0" dirty="0">
                <a:solidFill>
                  <a:srgbClr val="000000"/>
                </a:solidFill>
                <a:latin typeface="Times New Roman"/>
                <a:cs typeface="Times New Roman"/>
              </a:rPr>
              <a:t>DEFINE  Projected Rotation Date (PRD), Time-On-Station (TOS) and Obligated Service (OBLISERV</a:t>
            </a:r>
            <a:r>
              <a:rPr lang="en-US" sz="2000" dirty="0">
                <a:solidFill>
                  <a:srgbClr val="000000"/>
                </a:solidFill>
                <a:latin typeface="Times New Roman"/>
                <a:cs typeface="Times New Roman"/>
              </a:rPr>
              <a:t>)</a:t>
            </a:r>
          </a:p>
          <a:p>
            <a:r>
              <a:rPr lang="en-US" sz="2000" b="0" i="0" dirty="0">
                <a:solidFill>
                  <a:srgbClr val="000000"/>
                </a:solidFill>
                <a:latin typeface="Times New Roman"/>
                <a:cs typeface="Times New Roman"/>
              </a:rPr>
              <a:t>DESCRIBE  the differences between Detailers (BUPERS 40X) and Placement (BUPERS-4013</a:t>
            </a:r>
            <a:r>
              <a:rPr lang="en-US" sz="2000" dirty="0">
                <a:solidFill>
                  <a:srgbClr val="000000"/>
                </a:solidFill>
                <a:latin typeface="Times New Roman"/>
                <a:cs typeface="Times New Roman"/>
              </a:rPr>
              <a:t>)</a:t>
            </a:r>
            <a:endParaRPr lang="en-US" sz="2000" b="0" i="0" dirty="0">
              <a:solidFill>
                <a:srgbClr val="000000"/>
              </a:solidFill>
              <a:latin typeface="Times New Roman"/>
              <a:cs typeface="Times New Roman"/>
            </a:endParaRPr>
          </a:p>
          <a:p>
            <a:r>
              <a:rPr lang="en-US" sz="2000" b="0" i="0" dirty="0">
                <a:solidFill>
                  <a:srgbClr val="000000"/>
                </a:solidFill>
                <a:latin typeface="Times New Roman"/>
                <a:cs typeface="Times New Roman"/>
              </a:rPr>
              <a:t>DISCUSS  how assignment incentives contribute to the Enlisted Assignment System</a:t>
            </a:r>
            <a:endParaRPr lang="en-US" sz="2000" b="0" i="0" dirty="0">
              <a:solidFill>
                <a:srgbClr val="000000"/>
              </a:solidFill>
              <a:latin typeface="Times New Roman"/>
              <a:ea typeface="Calibri"/>
              <a:cs typeface="Times New Roman"/>
            </a:endParaRPr>
          </a:p>
          <a:p>
            <a:r>
              <a:rPr lang="en-US" sz="2000" b="0" i="0" dirty="0">
                <a:solidFill>
                  <a:srgbClr val="000000"/>
                </a:solidFill>
                <a:latin typeface="Times New Roman"/>
                <a:cs typeface="Times New Roman"/>
              </a:rPr>
              <a:t>DISCUSS Billet Based Advancement and its impact on Sailors</a:t>
            </a:r>
            <a:endParaRPr lang="en-US" sz="2000" b="0" i="0" dirty="0">
              <a:solidFill>
                <a:srgbClr val="000000"/>
              </a:solidFill>
              <a:latin typeface="Times New Roman"/>
              <a:ea typeface="Calibri"/>
              <a:cs typeface="Times New Roman"/>
            </a:endParaRPr>
          </a:p>
          <a:p>
            <a:r>
              <a:rPr lang="en-US" sz="2000" b="0" i="0" dirty="0">
                <a:solidFill>
                  <a:srgbClr val="000000"/>
                </a:solidFill>
                <a:latin typeface="Times New Roman"/>
                <a:cs typeface="Times New Roman"/>
              </a:rPr>
              <a:t>DESCRIBE  the process to match Service Member’s needs with their duty preferences</a:t>
            </a:r>
          </a:p>
          <a:p>
            <a:pPr lvl="0"/>
            <a:r>
              <a:rPr lang="en-US" sz="2000" b="0" i="0" dirty="0">
                <a:solidFill>
                  <a:srgbClr val="000000"/>
                </a:solidFill>
                <a:latin typeface="Times New Roman"/>
                <a:cs typeface="Times New Roman"/>
              </a:rPr>
              <a:t>LIST the process to complete an Electronic Personnel Action Request (</a:t>
            </a:r>
            <a:r>
              <a:rPr lang="en-US" sz="2000" b="0" i="0" err="1">
                <a:solidFill>
                  <a:srgbClr val="000000"/>
                </a:solidFill>
                <a:latin typeface="Times New Roman"/>
                <a:cs typeface="Times New Roman"/>
              </a:rPr>
              <a:t>ePAR</a:t>
            </a:r>
            <a:r>
              <a:rPr lang="en-US" sz="2000" b="0" i="0" dirty="0">
                <a:solidFill>
                  <a:srgbClr val="000000"/>
                </a:solidFill>
                <a:latin typeface="Times New Roman"/>
                <a:cs typeface="Times New Roman"/>
              </a:rPr>
              <a:t> 1306/7</a:t>
            </a:r>
            <a:r>
              <a:rPr lang="en-US" sz="2000" dirty="0">
                <a:solidFill>
                  <a:srgbClr val="000000"/>
                </a:solidFill>
                <a:latin typeface="Times New Roman"/>
                <a:cs typeface="Times New Roman"/>
              </a:rPr>
              <a:t>)</a:t>
            </a:r>
            <a:endParaRPr lang="en-US" sz="2000" b="0" i="0" dirty="0">
              <a:solidFill>
                <a:srgbClr val="000000"/>
              </a:solidFill>
              <a:latin typeface="Times New Roman"/>
              <a:ea typeface="Calibri"/>
              <a:cs typeface="Times New Roman"/>
            </a:endParaRPr>
          </a:p>
          <a:p>
            <a:endParaRPr lang="en-US" sz="2400"/>
          </a:p>
          <a:p>
            <a:endParaRPr lang="en-US"/>
          </a:p>
        </p:txBody>
      </p:sp>
    </p:spTree>
    <p:extLst>
      <p:ext uri="{BB962C8B-B14F-4D97-AF65-F5344CB8AC3E}">
        <p14:creationId xmlns:p14="http://schemas.microsoft.com/office/powerpoint/2010/main" val="690856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19A833-C0EC-4CBF-AC83-988811899882}"/>
              </a:ext>
            </a:extLst>
          </p:cNvPr>
          <p:cNvSpPr>
            <a:spLocks noGrp="1"/>
          </p:cNvSpPr>
          <p:nvPr>
            <p:ph idx="1"/>
          </p:nvPr>
        </p:nvSpPr>
        <p:spPr>
          <a:xfrm>
            <a:off x="1066800" y="1326889"/>
            <a:ext cx="10058399" cy="4526423"/>
          </a:xfrm>
        </p:spPr>
        <p:txBody>
          <a:bodyPr vert="horz" lIns="91440" tIns="45720" rIns="91440" bIns="45720" rtlCol="0" anchor="t">
            <a:normAutofit/>
          </a:bodyPr>
          <a:lstStyle/>
          <a:p>
            <a:r>
              <a:rPr lang="en-US" sz="2000" b="0" i="0" dirty="0">
                <a:solidFill>
                  <a:srgbClr val="000000"/>
                </a:solidFill>
                <a:latin typeface="Times New Roman"/>
                <a:cs typeface="Times New Roman"/>
              </a:rPr>
              <a:t>Senior Enlisted Marketplace </a:t>
            </a:r>
          </a:p>
          <a:p>
            <a:pPr marL="800100" lvl="1" indent="-342900"/>
            <a:r>
              <a:rPr lang="en-US" sz="2000" b="0" i="0" dirty="0">
                <a:solidFill>
                  <a:srgbClr val="000000"/>
                </a:solidFill>
                <a:latin typeface="Times New Roman"/>
                <a:cs typeface="Times New Roman"/>
              </a:rPr>
              <a:t>Board-Screened E-7 and E-8 Sailors</a:t>
            </a:r>
          </a:p>
          <a:p>
            <a:pPr marL="800100" lvl="1" indent="-342900"/>
            <a:r>
              <a:rPr lang="en-US" sz="2000" b="0" i="0" dirty="0">
                <a:solidFill>
                  <a:srgbClr val="000000"/>
                </a:solidFill>
                <a:latin typeface="Times New Roman"/>
                <a:cs typeface="Times New Roman"/>
              </a:rPr>
              <a:t>Starting </a:t>
            </a:r>
            <a:r>
              <a:rPr lang="en-US" sz="2000" b="0" i="0" u="sng" dirty="0">
                <a:solidFill>
                  <a:srgbClr val="000000"/>
                </a:solidFill>
                <a:latin typeface="Times New Roman"/>
                <a:cs typeface="Times New Roman"/>
              </a:rPr>
              <a:t>FY26 CPO Board </a:t>
            </a:r>
            <a:r>
              <a:rPr lang="en-US" sz="2000" b="0" i="0" dirty="0">
                <a:solidFill>
                  <a:srgbClr val="000000"/>
                </a:solidFill>
                <a:latin typeface="Times New Roman"/>
                <a:cs typeface="Times New Roman"/>
              </a:rPr>
              <a:t>- E-6 to E-7 SEM Integration</a:t>
            </a:r>
          </a:p>
          <a:p>
            <a:pPr marL="1257300" lvl="2" indent="-342900"/>
            <a:r>
              <a:rPr lang="en-US" sz="2000" b="0" i="0" dirty="0">
                <a:solidFill>
                  <a:srgbClr val="000000"/>
                </a:solidFill>
                <a:latin typeface="Times New Roman"/>
                <a:cs typeface="Times New Roman"/>
              </a:rPr>
              <a:t>E-6 Sailors will take the NWAE</a:t>
            </a:r>
          </a:p>
          <a:p>
            <a:pPr marL="1257300" lvl="2" indent="-342900"/>
            <a:r>
              <a:rPr lang="en-US" sz="2000" b="0" i="0" dirty="0">
                <a:solidFill>
                  <a:srgbClr val="000000"/>
                </a:solidFill>
                <a:latin typeface="Times New Roman"/>
                <a:cs typeface="Times New Roman"/>
              </a:rPr>
              <a:t>Screened Sailors will have a DMEI applied to their MNA record regardless of PRD, ACC or order status</a:t>
            </a:r>
          </a:p>
          <a:p>
            <a:pPr marL="1257300" lvl="2" indent="-342900"/>
            <a:r>
              <a:rPr lang="en-US" sz="2000" b="0" i="0" dirty="0">
                <a:solidFill>
                  <a:srgbClr val="000000"/>
                </a:solidFill>
                <a:latin typeface="Times New Roman"/>
                <a:cs typeface="Times New Roman"/>
              </a:rPr>
              <a:t>Negotiate for orders through MNA advertised SEM billets</a:t>
            </a:r>
          </a:p>
          <a:p>
            <a:pPr marL="1257300" lvl="2" indent="-342900"/>
            <a:r>
              <a:rPr lang="en-US" sz="2000" b="0" i="0" dirty="0">
                <a:solidFill>
                  <a:srgbClr val="000000"/>
                </a:solidFill>
                <a:latin typeface="Times New Roman"/>
                <a:cs typeface="Times New Roman"/>
              </a:rPr>
              <a:t>ELD for E7/E8, Senior Enlisted Academy for E9</a:t>
            </a:r>
          </a:p>
          <a:p>
            <a:r>
              <a:rPr lang="en-US" sz="2000" b="0" i="0" dirty="0">
                <a:solidFill>
                  <a:srgbClr val="000000"/>
                </a:solidFill>
                <a:latin typeface="Times New Roman"/>
                <a:cs typeface="Times New Roman"/>
              </a:rPr>
              <a:t>Key Features</a:t>
            </a:r>
          </a:p>
          <a:p>
            <a:pPr marL="800100" lvl="1" indent="-342900"/>
            <a:r>
              <a:rPr lang="en-US" sz="2000" b="0" i="0" dirty="0">
                <a:solidFill>
                  <a:srgbClr val="000000"/>
                </a:solidFill>
                <a:latin typeface="Times New Roman"/>
                <a:cs typeface="Times New Roman"/>
              </a:rPr>
              <a:t>24 Months to be selected for a job in the next higher pay grade</a:t>
            </a:r>
          </a:p>
          <a:p>
            <a:pPr marL="800100" lvl="1" indent="-342900"/>
            <a:r>
              <a:rPr lang="en-US" sz="2000" b="0" i="0" dirty="0">
                <a:solidFill>
                  <a:srgbClr val="000000"/>
                </a:solidFill>
                <a:latin typeface="Times New Roman"/>
                <a:cs typeface="Times New Roman"/>
              </a:rPr>
              <a:t>SEM guidance for E-7 advancements</a:t>
            </a:r>
          </a:p>
          <a:p>
            <a:pPr marL="342900" lvl="1" indent="0">
              <a:buNone/>
            </a:pPr>
            <a:endParaRPr lang="en-US" sz="2200"/>
          </a:p>
          <a:p>
            <a:endParaRPr lang="en-US" sz="2400"/>
          </a:p>
        </p:txBody>
      </p:sp>
      <p:sp>
        <p:nvSpPr>
          <p:cNvPr id="7" name="Title 1">
            <a:extLst>
              <a:ext uri="{FF2B5EF4-FFF2-40B4-BE49-F238E27FC236}">
                <a16:creationId xmlns:a16="http://schemas.microsoft.com/office/drawing/2014/main" id="{F9DEFAEE-E5D1-A161-9BB0-E000E0044F29}"/>
              </a:ext>
            </a:extLst>
          </p:cNvPr>
          <p:cNvSpPr txBox="1">
            <a:spLocks/>
          </p:cNvSpPr>
          <p:nvPr/>
        </p:nvSpPr>
        <p:spPr>
          <a:xfrm>
            <a:off x="-4317" y="1087"/>
            <a:ext cx="1219461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Times New Roman"/>
                <a:ea typeface="Tahoma"/>
                <a:cs typeface="Tahoma"/>
              </a:rPr>
              <a:t>Enlisted Assignment System</a:t>
            </a:r>
            <a:br>
              <a:rPr lang="en-US" sz="2800" dirty="0">
                <a:solidFill>
                  <a:srgbClr val="000000"/>
                </a:solidFill>
                <a:latin typeface="Calibri"/>
                <a:ea typeface="Tahoma"/>
                <a:cs typeface="Tahoma"/>
              </a:rPr>
            </a:br>
            <a:r>
              <a:rPr lang="en-US" sz="2000" dirty="0">
                <a:solidFill>
                  <a:srgbClr val="000000"/>
                </a:solidFill>
                <a:latin typeface="Times New Roman"/>
                <a:ea typeface="Tahoma"/>
                <a:cs typeface="Tahoma"/>
              </a:rPr>
              <a:t>Senior Enlisted Marketplace (SEM)</a:t>
            </a:r>
          </a:p>
        </p:txBody>
      </p:sp>
    </p:spTree>
    <p:extLst>
      <p:ext uri="{BB962C8B-B14F-4D97-AF65-F5344CB8AC3E}">
        <p14:creationId xmlns:p14="http://schemas.microsoft.com/office/powerpoint/2010/main" val="73895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19A833-C0EC-4CBF-AC83-988811899882}"/>
              </a:ext>
            </a:extLst>
          </p:cNvPr>
          <p:cNvSpPr>
            <a:spLocks noGrp="1"/>
          </p:cNvSpPr>
          <p:nvPr>
            <p:ph idx="1"/>
          </p:nvPr>
        </p:nvSpPr>
        <p:spPr>
          <a:xfrm>
            <a:off x="1066800" y="1470454"/>
            <a:ext cx="10058399" cy="4526423"/>
          </a:xfrm>
        </p:spPr>
        <p:txBody>
          <a:bodyPr vert="horz" lIns="91440" tIns="45720" rIns="91440" bIns="45720" rtlCol="0" anchor="t">
            <a:normAutofit/>
          </a:bodyPr>
          <a:lstStyle/>
          <a:p>
            <a:pPr lvl="1"/>
            <a:r>
              <a:rPr lang="en-US" sz="2000" b="0" i="0" dirty="0">
                <a:solidFill>
                  <a:srgbClr val="000000"/>
                </a:solidFill>
                <a:latin typeface="Times New Roman"/>
                <a:cs typeface="Times New Roman"/>
              </a:rPr>
              <a:t>Sailors screened for advancement must</a:t>
            </a:r>
          </a:p>
          <a:p>
            <a:pPr marL="1371600" lvl="2" indent="-457200"/>
            <a:r>
              <a:rPr lang="en-US" sz="2000" b="0" i="0" dirty="0">
                <a:solidFill>
                  <a:srgbClr val="000000"/>
                </a:solidFill>
                <a:latin typeface="Times New Roman"/>
                <a:ea typeface="Calibri"/>
                <a:cs typeface="Times New Roman"/>
              </a:rPr>
              <a:t>Negotiate orders within MNA</a:t>
            </a:r>
            <a:endParaRPr lang="en-US" sz="2000" b="0" i="0" dirty="0">
              <a:solidFill>
                <a:srgbClr val="000000"/>
              </a:solidFill>
              <a:latin typeface="Times New Roman"/>
              <a:ea typeface="Calibri"/>
              <a:cs typeface="Times New Roman" panose="02020603050405020304" pitchFamily="18" charset="0"/>
            </a:endParaRPr>
          </a:p>
          <a:p>
            <a:pPr marL="1371600" lvl="2" indent="-457200"/>
            <a:r>
              <a:rPr lang="en-US" sz="2000" b="0" i="0" dirty="0">
                <a:solidFill>
                  <a:srgbClr val="000000"/>
                </a:solidFill>
                <a:latin typeface="Times New Roman"/>
                <a:ea typeface="Calibri"/>
                <a:cs typeface="Times New Roman"/>
              </a:rPr>
              <a:t>Obligate </a:t>
            </a:r>
            <a:r>
              <a:rPr lang="en-US" dirty="0">
                <a:solidFill>
                  <a:srgbClr val="000000"/>
                </a:solidFill>
                <a:latin typeface="Times New Roman"/>
                <a:ea typeface="Calibri"/>
                <a:cs typeface="Times New Roman"/>
              </a:rPr>
              <a:t>as directed by orders, normally 36 months</a:t>
            </a:r>
            <a:endParaRPr lang="en-US" sz="2000" b="0" i="0" dirty="0">
              <a:solidFill>
                <a:srgbClr val="000000"/>
              </a:solidFill>
              <a:latin typeface="Times New Roman"/>
              <a:ea typeface="Calibri"/>
              <a:cs typeface="Times New Roman"/>
            </a:endParaRPr>
          </a:p>
          <a:p>
            <a:pPr marL="1371600" lvl="2" indent="-457200"/>
            <a:r>
              <a:rPr lang="en-US" sz="2000" b="0" i="0" dirty="0">
                <a:solidFill>
                  <a:srgbClr val="000000"/>
                </a:solidFill>
                <a:latin typeface="Times New Roman"/>
                <a:cs typeface="Times New Roman"/>
              </a:rPr>
              <a:t>Pass all applicable screenings</a:t>
            </a:r>
          </a:p>
          <a:p>
            <a:pPr marL="1371600" lvl="2" indent="-457200"/>
            <a:r>
              <a:rPr lang="en-US" sz="2000" b="0" i="0" dirty="0">
                <a:solidFill>
                  <a:srgbClr val="000000"/>
                </a:solidFill>
                <a:latin typeface="Times New Roman"/>
                <a:cs typeface="Times New Roman"/>
              </a:rPr>
              <a:t>Complete required billet training </a:t>
            </a:r>
            <a:r>
              <a:rPr lang="en-US" sz="2000" b="0" i="0" err="1">
                <a:solidFill>
                  <a:srgbClr val="000000"/>
                </a:solidFill>
                <a:latin typeface="Times New Roman"/>
                <a:cs typeface="Times New Roman"/>
              </a:rPr>
              <a:t>en</a:t>
            </a:r>
            <a:r>
              <a:rPr lang="en-US" sz="2000" b="0" i="0" dirty="0">
                <a:solidFill>
                  <a:srgbClr val="000000"/>
                </a:solidFill>
                <a:latin typeface="Times New Roman"/>
                <a:cs typeface="Times New Roman"/>
              </a:rPr>
              <a:t>-route</a:t>
            </a:r>
          </a:p>
          <a:p>
            <a:pPr marL="914400" lvl="1" indent="-457200"/>
            <a:r>
              <a:rPr lang="en-US" sz="2000" b="0" i="0" dirty="0">
                <a:solidFill>
                  <a:srgbClr val="000000"/>
                </a:solidFill>
                <a:latin typeface="Times New Roman"/>
                <a:cs typeface="Times New Roman"/>
              </a:rPr>
              <a:t>Minimum 12 months onboard current command</a:t>
            </a:r>
          </a:p>
          <a:p>
            <a:pPr marL="914400" lvl="1" indent="-457200"/>
            <a:r>
              <a:rPr lang="en-US" sz="2000" b="0" i="0" dirty="0">
                <a:solidFill>
                  <a:srgbClr val="000000"/>
                </a:solidFill>
                <a:latin typeface="Times New Roman"/>
                <a:cs typeface="Times New Roman"/>
              </a:rPr>
              <a:t>Frocking for E-8/E-9 Sailor’s once OBLISERV is complete with hard copy orders </a:t>
            </a:r>
          </a:p>
          <a:p>
            <a:pPr marL="914400" lvl="1" indent="-457200"/>
            <a:r>
              <a:rPr lang="en-US" sz="2000" b="0" i="0" dirty="0">
                <a:solidFill>
                  <a:srgbClr val="000000"/>
                </a:solidFill>
                <a:latin typeface="Times New Roman"/>
                <a:cs typeface="Times New Roman"/>
              </a:rPr>
              <a:t>SEM A2P advancements are effective on the date the Sailor checks onboard their ultimate duty station</a:t>
            </a:r>
            <a:endParaRPr lang="en-US" sz="2200" dirty="0">
              <a:highlight>
                <a:srgbClr val="008000"/>
              </a:highlight>
              <a:latin typeface="Times New Roman"/>
              <a:cs typeface="Times New Roman"/>
            </a:endParaRPr>
          </a:p>
          <a:p>
            <a:endParaRPr lang="en-US" sz="2400"/>
          </a:p>
        </p:txBody>
      </p:sp>
      <p:sp>
        <p:nvSpPr>
          <p:cNvPr id="7" name="Title 1">
            <a:extLst>
              <a:ext uri="{FF2B5EF4-FFF2-40B4-BE49-F238E27FC236}">
                <a16:creationId xmlns:a16="http://schemas.microsoft.com/office/drawing/2014/main" id="{25968496-1E2B-FBE6-E313-2C92F2B1131E}"/>
              </a:ext>
            </a:extLst>
          </p:cNvPr>
          <p:cNvSpPr txBox="1">
            <a:spLocks/>
          </p:cNvSpPr>
          <p:nvPr/>
        </p:nvSpPr>
        <p:spPr>
          <a:xfrm>
            <a:off x="-4317" y="1087"/>
            <a:ext cx="1219461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Times New Roman"/>
                <a:ea typeface="Tahoma"/>
                <a:cs typeface="Tahoma"/>
              </a:rPr>
              <a:t>Enlisted Assignment System</a:t>
            </a:r>
            <a:br>
              <a:rPr lang="en-US" sz="2800" dirty="0">
                <a:solidFill>
                  <a:srgbClr val="000000"/>
                </a:solidFill>
                <a:latin typeface="Calibri"/>
                <a:ea typeface="Tahoma"/>
                <a:cs typeface="Tahoma"/>
              </a:rPr>
            </a:br>
            <a:r>
              <a:rPr lang="en-US" sz="2000" dirty="0">
                <a:solidFill>
                  <a:srgbClr val="000000"/>
                </a:solidFill>
                <a:latin typeface="Times New Roman"/>
                <a:ea typeface="Tahoma"/>
                <a:cs typeface="Tahoma"/>
              </a:rPr>
              <a:t>Senior Enlisted Marketplace (SEM)</a:t>
            </a:r>
          </a:p>
        </p:txBody>
      </p:sp>
    </p:spTree>
    <p:extLst>
      <p:ext uri="{BB962C8B-B14F-4D97-AF65-F5344CB8AC3E}">
        <p14:creationId xmlns:p14="http://schemas.microsoft.com/office/powerpoint/2010/main" val="2947408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19A833-C0EC-4CBF-AC83-988811899882}"/>
              </a:ext>
            </a:extLst>
          </p:cNvPr>
          <p:cNvSpPr>
            <a:spLocks noGrp="1"/>
          </p:cNvSpPr>
          <p:nvPr>
            <p:ph idx="1"/>
          </p:nvPr>
        </p:nvSpPr>
        <p:spPr>
          <a:xfrm>
            <a:off x="1066800" y="1321489"/>
            <a:ext cx="10058400" cy="5118265"/>
          </a:xfrm>
        </p:spPr>
        <p:txBody>
          <a:bodyPr vert="horz" lIns="91440" tIns="45720" rIns="91440" bIns="45720" rtlCol="0" anchor="t">
            <a:normAutofit/>
          </a:bodyPr>
          <a:lstStyle/>
          <a:p>
            <a:pPr marL="228600" lvl="1"/>
            <a:r>
              <a:rPr lang="en-US" sz="2000" b="0" i="0" dirty="0">
                <a:solidFill>
                  <a:srgbClr val="000000"/>
                </a:solidFill>
                <a:latin typeface="Times New Roman"/>
                <a:cs typeface="Times New Roman"/>
              </a:rPr>
              <a:t>SEM A2P</a:t>
            </a:r>
          </a:p>
          <a:p>
            <a:pPr lvl="1">
              <a:lnSpc>
                <a:spcPct val="100000"/>
              </a:lnSpc>
              <a:spcAft>
                <a:spcPts val="500"/>
              </a:spcAft>
            </a:pPr>
            <a:r>
              <a:rPr lang="en-US" sz="2000" b="0" i="0" dirty="0">
                <a:solidFill>
                  <a:srgbClr val="000000"/>
                </a:solidFill>
                <a:latin typeface="Times New Roman"/>
                <a:cs typeface="Times New Roman"/>
              </a:rPr>
              <a:t>Allows Sailors to apply for jobs in the next higher paygrade regardless of PRD, upon being screened for advancement from a fiscal year screening board</a:t>
            </a:r>
            <a:endParaRPr lang="en-US" sz="2000" b="0" i="0" dirty="0">
              <a:solidFill>
                <a:srgbClr val="000000"/>
              </a:solidFill>
              <a:latin typeface="Times New Roman"/>
              <a:ea typeface="Calibri"/>
              <a:cs typeface="Times New Roman"/>
            </a:endParaRPr>
          </a:p>
          <a:p>
            <a:pPr lvl="1">
              <a:lnSpc>
                <a:spcPct val="100000"/>
              </a:lnSpc>
              <a:spcAft>
                <a:spcPts val="500"/>
              </a:spcAft>
            </a:pPr>
            <a:r>
              <a:rPr lang="en-US" sz="2000" b="0" i="0" dirty="0">
                <a:solidFill>
                  <a:srgbClr val="000000"/>
                </a:solidFill>
                <a:latin typeface="Times New Roman"/>
                <a:cs typeface="Times New Roman"/>
              </a:rPr>
              <a:t>Sailors are eligible to apply for jobs for 24 months after screening</a:t>
            </a:r>
            <a:endParaRPr lang="en-US" sz="2000" b="0" i="0" dirty="0">
              <a:solidFill>
                <a:srgbClr val="000000"/>
              </a:solidFill>
              <a:latin typeface="Times New Roman"/>
              <a:ea typeface="Calibri"/>
              <a:cs typeface="Times New Roman"/>
            </a:endParaRPr>
          </a:p>
          <a:p>
            <a:pPr lvl="1">
              <a:lnSpc>
                <a:spcPct val="100000"/>
              </a:lnSpc>
              <a:spcAft>
                <a:spcPts val="500"/>
              </a:spcAft>
            </a:pPr>
            <a:r>
              <a:rPr lang="en-US" sz="2000" b="0" i="0" dirty="0">
                <a:solidFill>
                  <a:srgbClr val="000000"/>
                </a:solidFill>
                <a:latin typeface="Times New Roman"/>
                <a:cs typeface="Times New Roman"/>
              </a:rPr>
              <a:t>Frocked Chiefs who have not selected orders within 24 months will be direct detailed </a:t>
            </a:r>
            <a:endParaRPr lang="en-US" sz="2000" b="0" i="0" dirty="0">
              <a:solidFill>
                <a:srgbClr val="000000"/>
              </a:solidFill>
              <a:latin typeface="Times New Roman"/>
              <a:ea typeface="Calibri"/>
              <a:cs typeface="Times New Roman"/>
            </a:endParaRPr>
          </a:p>
          <a:p>
            <a:pPr lvl="1">
              <a:lnSpc>
                <a:spcPct val="100000"/>
              </a:lnSpc>
              <a:spcAft>
                <a:spcPts val="500"/>
              </a:spcAft>
            </a:pPr>
            <a:r>
              <a:rPr lang="en-US" sz="2000" b="0" i="0" dirty="0">
                <a:solidFill>
                  <a:srgbClr val="000000"/>
                </a:solidFill>
                <a:latin typeface="Times New Roman"/>
                <a:cs typeface="Times New Roman"/>
              </a:rPr>
              <a:t>E8/E9 Sailors may be frocked when they receive orders, after completing screening requirements, and fulfilling obligated service for those orders</a:t>
            </a:r>
            <a:endParaRPr lang="en-US" sz="2000" b="0" i="0" dirty="0">
              <a:solidFill>
                <a:srgbClr val="000000"/>
              </a:solidFill>
              <a:latin typeface="Times New Roman"/>
              <a:ea typeface="Calibri"/>
              <a:cs typeface="Times New Roman"/>
            </a:endParaRPr>
          </a:p>
          <a:p>
            <a:pPr lvl="1">
              <a:lnSpc>
                <a:spcPct val="100000"/>
              </a:lnSpc>
              <a:spcAft>
                <a:spcPts val="500"/>
              </a:spcAft>
            </a:pPr>
            <a:r>
              <a:rPr lang="en-US" sz="2000" b="0" i="0" dirty="0">
                <a:solidFill>
                  <a:srgbClr val="000000"/>
                </a:solidFill>
                <a:latin typeface="Times New Roman"/>
                <a:cs typeface="Times New Roman"/>
              </a:rPr>
              <a:t>SEM A2P advancements are effective on the date the Sailor checks onboard their ultimate duty station</a:t>
            </a:r>
            <a:endParaRPr lang="en-US" sz="1700" dirty="0">
              <a:latin typeface="Times New Roman"/>
              <a:cs typeface="Times New Roman"/>
            </a:endParaRPr>
          </a:p>
          <a:p>
            <a:pPr marL="342900" lvl="1" indent="0">
              <a:buNone/>
            </a:pPr>
            <a:endParaRPr lang="en-US" sz="2200"/>
          </a:p>
        </p:txBody>
      </p:sp>
      <p:sp>
        <p:nvSpPr>
          <p:cNvPr id="7" name="Title 1">
            <a:extLst>
              <a:ext uri="{FF2B5EF4-FFF2-40B4-BE49-F238E27FC236}">
                <a16:creationId xmlns:a16="http://schemas.microsoft.com/office/drawing/2014/main" id="{31C69448-1A8C-2302-05C8-112233EFDD15}"/>
              </a:ext>
            </a:extLst>
          </p:cNvPr>
          <p:cNvSpPr txBox="1">
            <a:spLocks/>
          </p:cNvSpPr>
          <p:nvPr/>
        </p:nvSpPr>
        <p:spPr>
          <a:xfrm>
            <a:off x="-4317" y="1087"/>
            <a:ext cx="1219461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Times New Roman"/>
                <a:ea typeface="Tahoma"/>
                <a:cs typeface="Tahoma"/>
              </a:rPr>
              <a:t>Enlisted Assignment System</a:t>
            </a:r>
            <a:br>
              <a:rPr lang="en-US" sz="2800" dirty="0">
                <a:solidFill>
                  <a:srgbClr val="000000"/>
                </a:solidFill>
                <a:latin typeface="Calibri"/>
                <a:ea typeface="Tahoma"/>
                <a:cs typeface="Tahoma"/>
              </a:rPr>
            </a:br>
            <a:r>
              <a:rPr lang="en-US" sz="2000" dirty="0">
                <a:solidFill>
                  <a:srgbClr val="000000"/>
                </a:solidFill>
                <a:latin typeface="Times New Roman"/>
                <a:ea typeface="Tahoma"/>
                <a:cs typeface="Tahoma"/>
              </a:rPr>
              <a:t>Senior Enlisted Marketplace (SEM)</a:t>
            </a:r>
          </a:p>
        </p:txBody>
      </p:sp>
    </p:spTree>
    <p:extLst>
      <p:ext uri="{BB962C8B-B14F-4D97-AF65-F5344CB8AC3E}">
        <p14:creationId xmlns:p14="http://schemas.microsoft.com/office/powerpoint/2010/main" val="2938979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0CB6F-977A-112E-E904-A6D55257132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F2D6AD-89C7-9E25-3F69-C73717643971}"/>
              </a:ext>
            </a:extLst>
          </p:cNvPr>
          <p:cNvSpPr>
            <a:spLocks noGrp="1"/>
          </p:cNvSpPr>
          <p:nvPr>
            <p:ph idx="1"/>
          </p:nvPr>
        </p:nvSpPr>
        <p:spPr>
          <a:xfrm>
            <a:off x="1066800" y="1046378"/>
            <a:ext cx="10058400" cy="5118265"/>
          </a:xfrm>
        </p:spPr>
        <p:txBody>
          <a:bodyPr vert="horz" lIns="91440" tIns="45720" rIns="91440" bIns="45720" rtlCol="0" anchor="t">
            <a:normAutofit/>
          </a:bodyPr>
          <a:lstStyle/>
          <a:p>
            <a:pPr marL="342900" lvl="1" indent="0">
              <a:buNone/>
            </a:pPr>
            <a:endParaRPr lang="en-US" sz="2200" dirty="0">
              <a:latin typeface="Times New Roman"/>
              <a:cs typeface="Times New Roman"/>
            </a:endParaRPr>
          </a:p>
          <a:p>
            <a:pPr marL="228600" lvl="1"/>
            <a:r>
              <a:rPr lang="en-US" sz="2000" b="0" i="0" dirty="0">
                <a:solidFill>
                  <a:srgbClr val="000000"/>
                </a:solidFill>
                <a:latin typeface="Times New Roman"/>
                <a:cs typeface="Times New Roman"/>
              </a:rPr>
              <a:t>SEM Advancement Request Alignment (ARA</a:t>
            </a:r>
            <a:r>
              <a:rPr lang="en-US" sz="2000" dirty="0">
                <a:solidFill>
                  <a:srgbClr val="000000"/>
                </a:solidFill>
                <a:latin typeface="Times New Roman"/>
                <a:cs typeface="Times New Roman"/>
              </a:rPr>
              <a:t>): </a:t>
            </a:r>
            <a:endParaRPr lang="en-US" sz="2000" b="0" i="0" dirty="0">
              <a:solidFill>
                <a:srgbClr val="000000"/>
              </a:solidFill>
              <a:latin typeface="Times New Roman"/>
              <a:cs typeface="Times New Roman"/>
            </a:endParaRPr>
          </a:p>
          <a:p>
            <a:pPr lvl="1"/>
            <a:r>
              <a:rPr lang="en-US" sz="1900" b="0" i="0" dirty="0">
                <a:solidFill>
                  <a:srgbClr val="000000"/>
                </a:solidFill>
                <a:latin typeface="Times New Roman"/>
                <a:cs typeface="Times New Roman"/>
              </a:rPr>
              <a:t>Allows commands the ability to advance a screened Sailor on station when there is a valid, funded and vacant billet at the next higher paygrade</a:t>
            </a:r>
          </a:p>
          <a:p>
            <a:pPr lvl="1"/>
            <a:r>
              <a:rPr lang="en-US" sz="1900" b="0" i="0" dirty="0">
                <a:solidFill>
                  <a:srgbClr val="000000"/>
                </a:solidFill>
                <a:latin typeface="Times New Roman"/>
                <a:cs typeface="Times New Roman"/>
              </a:rPr>
              <a:t>For E8/E9 Sailors, the ARA window will open immediately after the current Fiscal Year results release and will close at the conclusion of Naval Personnel Command’s (NPC) requisition scrub phase in My Navy Assignment, which takes place in August</a:t>
            </a:r>
          </a:p>
          <a:p>
            <a:pPr lvl="1"/>
            <a:r>
              <a:rPr lang="en-US" sz="1900" b="0" i="0" dirty="0">
                <a:solidFill>
                  <a:srgbClr val="000000"/>
                </a:solidFill>
                <a:latin typeface="Times New Roman"/>
                <a:cs typeface="Times New Roman"/>
              </a:rPr>
              <a:t>For E7 Sailors, ARA will open on September 16 and will close at the conclusion of NPC’s requisition scrub phase in My Navy Assignment, which takes place in October</a:t>
            </a:r>
          </a:p>
          <a:p>
            <a:pPr lvl="1"/>
            <a:r>
              <a:rPr lang="en-US" sz="1900" b="0" i="0" dirty="0">
                <a:solidFill>
                  <a:srgbClr val="000000"/>
                </a:solidFill>
                <a:latin typeface="Times New Roman"/>
                <a:cs typeface="Times New Roman"/>
              </a:rPr>
              <a:t>General duty billets must meet the higher vacant paygrade requirement and will be restricted to the source rating requirement</a:t>
            </a:r>
          </a:p>
          <a:p>
            <a:pPr lvl="1"/>
            <a:r>
              <a:rPr lang="en-US" sz="1900" b="0" i="0" dirty="0">
                <a:solidFill>
                  <a:srgbClr val="000000"/>
                </a:solidFill>
                <a:latin typeface="Times New Roman"/>
                <a:cs typeface="Times New Roman"/>
              </a:rPr>
              <a:t>Billet must not have a tentative gain or prospective gain identified</a:t>
            </a:r>
          </a:p>
          <a:p>
            <a:pPr lvl="1"/>
            <a:r>
              <a:rPr lang="en-US" sz="1900" b="0" i="0" dirty="0">
                <a:solidFill>
                  <a:srgbClr val="000000"/>
                </a:solidFill>
                <a:latin typeface="Times New Roman"/>
                <a:cs typeface="Times New Roman"/>
              </a:rPr>
              <a:t>ARA for sea duty: Sailor must incur obligated service and extend PRD for 36 months from the date of advancement</a:t>
            </a:r>
          </a:p>
          <a:p>
            <a:pPr lvl="1"/>
            <a:r>
              <a:rPr lang="en-US" sz="1900" b="0" i="0" dirty="0">
                <a:solidFill>
                  <a:srgbClr val="000000"/>
                </a:solidFill>
                <a:latin typeface="Times New Roman"/>
                <a:cs typeface="Times New Roman"/>
              </a:rPr>
              <a:t>ARA for shore duty: Sailor must incur 36 months obligated service for follow-on tour; PRD will not be extended</a:t>
            </a:r>
            <a:endParaRPr lang="en-US" sz="1900" b="0" i="0" dirty="0">
              <a:solidFill>
                <a:srgbClr val="000000"/>
              </a:solidFill>
              <a:latin typeface="Times New Roman"/>
              <a:ea typeface="Calibri"/>
              <a:cs typeface="Times New Roman"/>
            </a:endParaRPr>
          </a:p>
        </p:txBody>
      </p:sp>
      <p:sp>
        <p:nvSpPr>
          <p:cNvPr id="7" name="Title 1">
            <a:extLst>
              <a:ext uri="{FF2B5EF4-FFF2-40B4-BE49-F238E27FC236}">
                <a16:creationId xmlns:a16="http://schemas.microsoft.com/office/drawing/2014/main" id="{4E38DAE2-CD43-A5A1-B14F-FF2956ABAAA9}"/>
              </a:ext>
            </a:extLst>
          </p:cNvPr>
          <p:cNvSpPr txBox="1">
            <a:spLocks/>
          </p:cNvSpPr>
          <p:nvPr/>
        </p:nvSpPr>
        <p:spPr>
          <a:xfrm>
            <a:off x="-4317" y="1087"/>
            <a:ext cx="1219461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Times New Roman"/>
                <a:ea typeface="Tahoma"/>
                <a:cs typeface="Tahoma"/>
              </a:rPr>
              <a:t>Enlisted Assignment System</a:t>
            </a:r>
            <a:br>
              <a:rPr lang="en-US" sz="2800" dirty="0">
                <a:solidFill>
                  <a:srgbClr val="000000"/>
                </a:solidFill>
                <a:latin typeface="Calibri"/>
                <a:ea typeface="Tahoma"/>
                <a:cs typeface="Tahoma"/>
              </a:rPr>
            </a:br>
            <a:r>
              <a:rPr lang="en-US" sz="2000" dirty="0">
                <a:solidFill>
                  <a:srgbClr val="000000"/>
                </a:solidFill>
                <a:latin typeface="Times New Roman"/>
                <a:ea typeface="Tahoma"/>
                <a:cs typeface="Tahoma"/>
              </a:rPr>
              <a:t>Senior Enlisted Marketplace (SEM)</a:t>
            </a:r>
          </a:p>
        </p:txBody>
      </p:sp>
    </p:spTree>
    <p:extLst>
      <p:ext uri="{BB962C8B-B14F-4D97-AF65-F5344CB8AC3E}">
        <p14:creationId xmlns:p14="http://schemas.microsoft.com/office/powerpoint/2010/main" val="3879455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E2E3B-16BB-92C0-7051-06E9228E4DF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C5C162-3AC5-E836-CA05-62872EBFC748}"/>
              </a:ext>
            </a:extLst>
          </p:cNvPr>
          <p:cNvSpPr>
            <a:spLocks noGrp="1"/>
          </p:cNvSpPr>
          <p:nvPr>
            <p:ph idx="1"/>
          </p:nvPr>
        </p:nvSpPr>
        <p:spPr>
          <a:xfrm>
            <a:off x="1066800" y="1503584"/>
            <a:ext cx="10058399" cy="4526423"/>
          </a:xfrm>
        </p:spPr>
        <p:txBody>
          <a:bodyPr vert="horz" lIns="91440" tIns="45720" rIns="91440" bIns="45720" rtlCol="0" anchor="t">
            <a:normAutofit/>
          </a:bodyPr>
          <a:lstStyle/>
          <a:p>
            <a:pPr marL="0" indent="0">
              <a:buNone/>
            </a:pPr>
            <a:r>
              <a:rPr lang="en-US" sz="2000" b="0" i="0" dirty="0">
                <a:solidFill>
                  <a:srgbClr val="000000"/>
                </a:solidFill>
                <a:latin typeface="Calibri"/>
                <a:cs typeface="Times New Roman"/>
              </a:rPr>
              <a:t>Distribution Guidance Memorandum (DGM) #</a:t>
            </a:r>
            <a:r>
              <a:rPr lang="en-US" sz="2000" dirty="0">
                <a:solidFill>
                  <a:srgbClr val="000000"/>
                </a:solidFill>
                <a:latin typeface="Calibri"/>
                <a:cs typeface="Times New Roman"/>
              </a:rPr>
              <a:t>40104-2408 </a:t>
            </a:r>
            <a:r>
              <a:rPr lang="en-US" sz="2000" dirty="0" err="1">
                <a:solidFill>
                  <a:srgbClr val="000000"/>
                </a:solidFill>
                <a:latin typeface="Calibri"/>
                <a:cs typeface="Times New Roman"/>
              </a:rPr>
              <a:t>dtd</a:t>
            </a:r>
            <a:r>
              <a:rPr lang="en-US" sz="2000" dirty="0">
                <a:solidFill>
                  <a:srgbClr val="000000"/>
                </a:solidFill>
                <a:latin typeface="Calibri"/>
                <a:cs typeface="Times New Roman"/>
              </a:rPr>
              <a:t> 19 August 2024: </a:t>
            </a:r>
            <a:endParaRPr lang="en-US" sz="3200" dirty="0">
              <a:ea typeface="Tahoma"/>
              <a:cs typeface="Tahoma"/>
            </a:endParaRPr>
          </a:p>
          <a:p>
            <a:endParaRPr lang="en-US" sz="2400">
              <a:ea typeface="Tahoma"/>
              <a:cs typeface="Tahoma"/>
            </a:endParaRPr>
          </a:p>
          <a:p>
            <a:pPr marL="800100" lvl="1" indent="-342900"/>
            <a:endParaRPr lang="en-US">
              <a:latin typeface="Tahoma"/>
              <a:ea typeface="Tahoma"/>
              <a:cs typeface="Times New Roman"/>
            </a:endParaRPr>
          </a:p>
          <a:p>
            <a:pPr marL="342900" lvl="1" indent="0">
              <a:buNone/>
            </a:pPr>
            <a:endParaRPr lang="en-US" sz="2200">
              <a:highlight>
                <a:srgbClr val="008000"/>
              </a:highlight>
            </a:endParaRPr>
          </a:p>
          <a:p>
            <a:endParaRPr lang="en-US" sz="2400"/>
          </a:p>
        </p:txBody>
      </p:sp>
      <p:graphicFrame>
        <p:nvGraphicFramePr>
          <p:cNvPr id="4" name="Table 3">
            <a:extLst>
              <a:ext uri="{FF2B5EF4-FFF2-40B4-BE49-F238E27FC236}">
                <a16:creationId xmlns:a16="http://schemas.microsoft.com/office/drawing/2014/main" id="{799CF43A-0822-AEE7-C40E-1EEFDCD3EA1B}"/>
              </a:ext>
            </a:extLst>
          </p:cNvPr>
          <p:cNvGraphicFramePr>
            <a:graphicFrameLocks noGrp="1"/>
          </p:cNvGraphicFramePr>
          <p:nvPr>
            <p:extLst>
              <p:ext uri="{D42A27DB-BD31-4B8C-83A1-F6EECF244321}">
                <p14:modId xmlns:p14="http://schemas.microsoft.com/office/powerpoint/2010/main" val="156735394"/>
              </p:ext>
            </p:extLst>
          </p:nvPr>
        </p:nvGraphicFramePr>
        <p:xfrm>
          <a:off x="2895600" y="1950143"/>
          <a:ext cx="6400798" cy="2986169"/>
        </p:xfrm>
        <a:graphic>
          <a:graphicData uri="http://schemas.openxmlformats.org/drawingml/2006/table">
            <a:tbl>
              <a:tblPr/>
              <a:tblGrid>
                <a:gridCol w="3200400">
                  <a:extLst>
                    <a:ext uri="{9D8B030D-6E8A-4147-A177-3AD203B41FA5}">
                      <a16:colId xmlns:a16="http://schemas.microsoft.com/office/drawing/2014/main" val="1828773999"/>
                    </a:ext>
                  </a:extLst>
                </a:gridCol>
                <a:gridCol w="3200398">
                  <a:extLst>
                    <a:ext uri="{9D8B030D-6E8A-4147-A177-3AD203B41FA5}">
                      <a16:colId xmlns:a16="http://schemas.microsoft.com/office/drawing/2014/main" val="1215880020"/>
                    </a:ext>
                  </a:extLst>
                </a:gridCol>
              </a:tblGrid>
              <a:tr h="261965">
                <a:tc>
                  <a:txBody>
                    <a:bodyPr/>
                    <a:lstStyle/>
                    <a:p>
                      <a:pPr algn="ctr" fontAlgn="ctr"/>
                      <a:r>
                        <a:rPr lang="en-US" sz="2000" b="1" i="0" u="none" strike="noStrike" dirty="0">
                          <a:solidFill>
                            <a:srgbClr val="000000"/>
                          </a:solidFill>
                          <a:effectLst/>
                          <a:latin typeface="Calibri"/>
                        </a:rPr>
                        <a:t>Scoring Element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2000" b="1" i="0" u="none" strike="noStrike" dirty="0">
                          <a:solidFill>
                            <a:srgbClr val="000000"/>
                          </a:solidFill>
                          <a:effectLst/>
                          <a:latin typeface="Calibri"/>
                        </a:rPr>
                        <a:t>Weight Multiplier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2741523871"/>
                  </a:ext>
                </a:extLst>
              </a:tr>
              <a:tr h="261965">
                <a:tc>
                  <a:txBody>
                    <a:bodyPr/>
                    <a:lstStyle/>
                    <a:p>
                      <a:pPr algn="ctr" fontAlgn="ctr"/>
                      <a:r>
                        <a:rPr lang="en-US" sz="2000" b="0" i="0" u="none" strike="noStrike" dirty="0">
                          <a:solidFill>
                            <a:srgbClr val="000000"/>
                          </a:solidFill>
                          <a:effectLst/>
                          <a:latin typeface="Calibri"/>
                        </a:rPr>
                        <a:t>Rating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6766932"/>
                  </a:ext>
                </a:extLst>
              </a:tr>
              <a:tr h="261965">
                <a:tc>
                  <a:txBody>
                    <a:bodyPr/>
                    <a:lstStyle/>
                    <a:p>
                      <a:pPr algn="ctr" fontAlgn="ctr"/>
                      <a:r>
                        <a:rPr lang="en-US" sz="2000" b="0" i="0" u="none" strike="noStrike" dirty="0">
                          <a:solidFill>
                            <a:srgbClr val="000000"/>
                          </a:solidFill>
                          <a:effectLst/>
                          <a:latin typeface="Calibri"/>
                        </a:rPr>
                        <a:t>Command Ranking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lgn="ctr">
                        <a:buNone/>
                      </a:pPr>
                      <a:r>
                        <a:rPr lang="en-US" sz="2000" b="0" i="0" u="none" strike="noStrike" dirty="0">
                          <a:solidFill>
                            <a:srgbClr val="000000"/>
                          </a:solidFill>
                          <a:effectLst/>
                          <a:latin typeface="Calibri"/>
                        </a:rPr>
                        <a:t>10</a:t>
                      </a:r>
                      <a:endParaRPr lang="en-US"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6414402"/>
                  </a:ext>
                </a:extLst>
              </a:tr>
              <a:tr h="261965">
                <a:tc>
                  <a:txBody>
                    <a:bodyPr/>
                    <a:lstStyle/>
                    <a:p>
                      <a:pPr algn="ctr" fontAlgn="ctr"/>
                      <a:r>
                        <a:rPr lang="en-US" sz="2000" b="0" i="0" u="none" strike="noStrike" dirty="0">
                          <a:solidFill>
                            <a:srgbClr val="000000"/>
                          </a:solidFill>
                          <a:effectLst/>
                          <a:latin typeface="Calibri"/>
                        </a:rPr>
                        <a:t>Paygrade/Merit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lgn="ctr">
                        <a:buNone/>
                      </a:pPr>
                      <a:r>
                        <a:rPr lang="en-US" sz="2000" b="0" i="0" u="none" strike="noStrike" dirty="0">
                          <a:solidFill>
                            <a:srgbClr val="000000"/>
                          </a:solidFill>
                          <a:effectLst/>
                          <a:latin typeface="Calibri"/>
                        </a:rPr>
                        <a:t>25</a:t>
                      </a:r>
                      <a:endParaRPr lang="en-US"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4771424"/>
                  </a:ext>
                </a:extLst>
              </a:tr>
              <a:tr h="261965">
                <a:tc>
                  <a:txBody>
                    <a:bodyPr/>
                    <a:lstStyle/>
                    <a:p>
                      <a:pPr algn="ctr" fontAlgn="ctr"/>
                      <a:r>
                        <a:rPr lang="en-US" sz="2000" b="0" i="0" u="none" strike="noStrike" dirty="0">
                          <a:solidFill>
                            <a:srgbClr val="000000"/>
                          </a:solidFill>
                          <a:effectLst/>
                          <a:latin typeface="Calibri"/>
                        </a:rPr>
                        <a:t>NEC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lgn="ctr">
                        <a:buNone/>
                      </a:pPr>
                      <a:r>
                        <a:rPr lang="en-US" sz="2000" b="0" i="0" u="none" strike="noStrike" dirty="0">
                          <a:solidFill>
                            <a:srgbClr val="000000"/>
                          </a:solidFill>
                          <a:effectLst/>
                          <a:latin typeface="Calibr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07366755"/>
                  </a:ext>
                </a:extLst>
              </a:tr>
              <a:tr h="261965">
                <a:tc>
                  <a:txBody>
                    <a:bodyPr/>
                    <a:lstStyle/>
                    <a:p>
                      <a:pPr algn="ctr" fontAlgn="ctr"/>
                      <a:r>
                        <a:rPr lang="en-US" sz="2000" b="0" i="0" u="none" strike="noStrike" dirty="0">
                          <a:solidFill>
                            <a:srgbClr val="000000"/>
                          </a:solidFill>
                          <a:effectLst/>
                          <a:latin typeface="Calibri"/>
                        </a:rPr>
                        <a:t>Application Ranking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lgn="ctr">
                        <a:buNone/>
                      </a:pPr>
                      <a:r>
                        <a:rPr lang="en-US" sz="2000" b="0" i="0" u="none" strike="noStrike" dirty="0">
                          <a:solidFill>
                            <a:srgbClr val="000000"/>
                          </a:solidFill>
                          <a:effectLst/>
                          <a:latin typeface="Calibri"/>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5460745"/>
                  </a:ext>
                </a:extLst>
              </a:tr>
              <a:tr h="261965">
                <a:tc>
                  <a:txBody>
                    <a:bodyPr/>
                    <a:lstStyle/>
                    <a:p>
                      <a:pPr algn="ctr" fontAlgn="ctr"/>
                      <a:r>
                        <a:rPr lang="en-US" sz="2000" b="0" i="0" u="none" strike="noStrike" dirty="0">
                          <a:solidFill>
                            <a:srgbClr val="000000"/>
                          </a:solidFill>
                          <a:effectLst/>
                          <a:latin typeface="Calibri"/>
                        </a:rPr>
                        <a:t>Cumulative Sea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lgn="ctr">
                        <a:buNone/>
                      </a:pPr>
                      <a:r>
                        <a:rPr lang="en-US" sz="2000" b="0" i="0" u="none" strike="noStrike" dirty="0">
                          <a:solidFill>
                            <a:srgbClr val="000000"/>
                          </a:solidFill>
                          <a:effectLst/>
                          <a:latin typeface="Calibri"/>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517571"/>
                  </a:ext>
                </a:extLst>
              </a:tr>
              <a:tr h="785894">
                <a:tc gridSpan="2">
                  <a:txBody>
                    <a:bodyPr/>
                    <a:lstStyle/>
                    <a:p>
                      <a:pPr algn="ctr" fontAlgn="ctr"/>
                      <a:r>
                        <a:rPr lang="en-US" sz="2000" b="1" i="1" u="none" strike="noStrike" dirty="0">
                          <a:solidFill>
                            <a:srgbClr val="000000"/>
                          </a:solidFill>
                          <a:effectLst/>
                          <a:latin typeface="Calibri"/>
                        </a:rPr>
                        <a:t>Tie Breaker is Time in Grade and then Time in Service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596089308"/>
                  </a:ext>
                </a:extLst>
              </a:tr>
            </a:tbl>
          </a:graphicData>
        </a:graphic>
      </p:graphicFrame>
      <p:sp>
        <p:nvSpPr>
          <p:cNvPr id="8" name="Title 1">
            <a:extLst>
              <a:ext uri="{FF2B5EF4-FFF2-40B4-BE49-F238E27FC236}">
                <a16:creationId xmlns:a16="http://schemas.microsoft.com/office/drawing/2014/main" id="{7997F29C-4CA5-C340-9B5B-5EC85C074E4C}"/>
              </a:ext>
            </a:extLst>
          </p:cNvPr>
          <p:cNvSpPr txBox="1">
            <a:spLocks/>
          </p:cNvSpPr>
          <p:nvPr/>
        </p:nvSpPr>
        <p:spPr>
          <a:xfrm>
            <a:off x="-4317" y="1087"/>
            <a:ext cx="1219461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Times New Roman"/>
                <a:ea typeface="Tahoma"/>
                <a:cs typeface="Tahoma"/>
              </a:rPr>
              <a:t>Enlisted Assignment System</a:t>
            </a:r>
            <a:br>
              <a:rPr lang="en-US" sz="2800" dirty="0">
                <a:solidFill>
                  <a:srgbClr val="000000"/>
                </a:solidFill>
                <a:latin typeface="Calibri"/>
                <a:ea typeface="Tahoma"/>
                <a:cs typeface="Tahoma"/>
              </a:rPr>
            </a:br>
            <a:r>
              <a:rPr lang="en-US" sz="2000" dirty="0">
                <a:solidFill>
                  <a:srgbClr val="000000"/>
                </a:solidFill>
                <a:latin typeface="Times New Roman"/>
                <a:ea typeface="Tahoma"/>
                <a:cs typeface="Tahoma"/>
              </a:rPr>
              <a:t>Senior Enlisted Marketplace (SEM) Scoring Criteria</a:t>
            </a:r>
          </a:p>
        </p:txBody>
      </p:sp>
    </p:spTree>
    <p:extLst>
      <p:ext uri="{BB962C8B-B14F-4D97-AF65-F5344CB8AC3E}">
        <p14:creationId xmlns:p14="http://schemas.microsoft.com/office/powerpoint/2010/main" val="2813688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AAC8ED-802C-B686-03F9-D07958C5BCBD}"/>
              </a:ext>
            </a:extLst>
          </p:cNvPr>
          <p:cNvSpPr>
            <a:spLocks noGrp="1"/>
          </p:cNvSpPr>
          <p:nvPr>
            <p:ph idx="1"/>
          </p:nvPr>
        </p:nvSpPr>
        <p:spPr>
          <a:xfrm>
            <a:off x="1066800" y="1325217"/>
            <a:ext cx="10058400" cy="4651761"/>
          </a:xfrm>
        </p:spPr>
        <p:txBody>
          <a:bodyPr vert="horz" lIns="91440" tIns="45720" rIns="91440" bIns="45720" rtlCol="0" anchor="t">
            <a:normAutofit/>
          </a:bodyPr>
          <a:lstStyle/>
          <a:p>
            <a:pPr marL="228600" lvl="1">
              <a:lnSpc>
                <a:spcPct val="110000"/>
              </a:lnSpc>
              <a:spcBef>
                <a:spcPts val="300"/>
              </a:spcBef>
              <a:spcAft>
                <a:spcPts val="300"/>
              </a:spcAft>
            </a:pPr>
            <a:r>
              <a:rPr lang="en-US" sz="2000" b="0" i="0" dirty="0">
                <a:solidFill>
                  <a:srgbClr val="000000"/>
                </a:solidFill>
                <a:latin typeface="Times New Roman"/>
                <a:cs typeface="Times New Roman"/>
              </a:rPr>
              <a:t>Commands/TYCOMs can submit request through MRR or Email the commands Placement Coordinator (PERS-4013)</a:t>
            </a:r>
            <a:endParaRPr lang="en-US" sz="2000">
              <a:latin typeface="Times New Roman"/>
              <a:ea typeface="Tahoma"/>
              <a:cs typeface="Tahoma"/>
            </a:endParaRPr>
          </a:p>
          <a:p>
            <a:pPr marL="228600" lvl="2">
              <a:lnSpc>
                <a:spcPct val="110000"/>
              </a:lnSpc>
              <a:spcBef>
                <a:spcPts val="300"/>
              </a:spcBef>
              <a:spcAft>
                <a:spcPts val="300"/>
              </a:spcAft>
            </a:pPr>
            <a:r>
              <a:rPr lang="en-US" sz="2000" b="0" i="0" dirty="0">
                <a:solidFill>
                  <a:srgbClr val="000000"/>
                </a:solidFill>
                <a:latin typeface="Times New Roman"/>
                <a:cs typeface="Times New Roman"/>
              </a:rPr>
              <a:t>CO-recommended E-4/E-5 Sailors</a:t>
            </a:r>
            <a:endParaRPr lang="en-US">
              <a:latin typeface="Times New Roman"/>
              <a:ea typeface="Tahoma"/>
              <a:cs typeface="Times New Roman"/>
            </a:endParaRPr>
          </a:p>
          <a:p>
            <a:pPr marL="228600" lvl="2">
              <a:lnSpc>
                <a:spcPct val="110000"/>
              </a:lnSpc>
              <a:spcBef>
                <a:spcPts val="300"/>
              </a:spcBef>
              <a:spcAft>
                <a:spcPts val="300"/>
              </a:spcAft>
            </a:pPr>
            <a:r>
              <a:rPr lang="en-US" sz="2000" b="0" i="0" dirty="0">
                <a:solidFill>
                  <a:srgbClr val="000000"/>
                </a:solidFill>
                <a:latin typeface="Times New Roman"/>
                <a:cs typeface="Times New Roman"/>
              </a:rPr>
              <a:t>Not within 12 months of PRD</a:t>
            </a:r>
            <a:endParaRPr lang="en-US">
              <a:latin typeface="Times New Roman"/>
              <a:ea typeface="Tahoma"/>
              <a:cs typeface="Times New Roman"/>
            </a:endParaRPr>
          </a:p>
          <a:p>
            <a:pPr marL="228600" lvl="2">
              <a:lnSpc>
                <a:spcPct val="110000"/>
              </a:lnSpc>
              <a:spcBef>
                <a:spcPts val="300"/>
              </a:spcBef>
              <a:spcAft>
                <a:spcPts val="300"/>
              </a:spcAft>
            </a:pPr>
            <a:r>
              <a:rPr lang="en-US" sz="2000" b="0" i="0" dirty="0">
                <a:solidFill>
                  <a:srgbClr val="000000"/>
                </a:solidFill>
                <a:latin typeface="Times New Roman"/>
                <a:cs typeface="Times New Roman"/>
              </a:rPr>
              <a:t>Serving in Type 2, 3, &amp; 4 Sea Duty or PCU</a:t>
            </a:r>
            <a:endParaRPr lang="en-US">
              <a:latin typeface="Times New Roman"/>
              <a:ea typeface="Tahoma"/>
              <a:cs typeface="Times New Roman"/>
            </a:endParaRPr>
          </a:p>
          <a:p>
            <a:pPr marL="228600" lvl="2">
              <a:lnSpc>
                <a:spcPct val="110000"/>
              </a:lnSpc>
              <a:spcBef>
                <a:spcPts val="300"/>
              </a:spcBef>
              <a:spcAft>
                <a:spcPts val="300"/>
              </a:spcAft>
            </a:pPr>
            <a:r>
              <a:rPr lang="en-US" sz="2000" b="0" i="0" dirty="0">
                <a:solidFill>
                  <a:srgbClr val="000000"/>
                </a:solidFill>
                <a:latin typeface="Times New Roman"/>
                <a:cs typeface="Times New Roman"/>
              </a:rPr>
              <a:t>Billet in higher pay grade must be available or will become vacant</a:t>
            </a:r>
            <a:endParaRPr lang="en-US">
              <a:latin typeface="Times New Roman"/>
              <a:ea typeface="Tahoma"/>
              <a:cs typeface="Times New Roman"/>
            </a:endParaRPr>
          </a:p>
          <a:p>
            <a:pPr marL="228600" lvl="2">
              <a:lnSpc>
                <a:spcPct val="110000"/>
              </a:lnSpc>
              <a:spcBef>
                <a:spcPts val="300"/>
              </a:spcBef>
              <a:spcAft>
                <a:spcPts val="300"/>
              </a:spcAft>
            </a:pPr>
            <a:r>
              <a:rPr lang="en-US" sz="2000" b="0" i="0" dirty="0">
                <a:solidFill>
                  <a:srgbClr val="000000"/>
                </a:solidFill>
                <a:latin typeface="Times New Roman"/>
                <a:cs typeface="Times New Roman"/>
              </a:rPr>
              <a:t>24 Months Cumulative Sea Time (E-4) for eligibility</a:t>
            </a:r>
            <a:endParaRPr lang="en-US">
              <a:latin typeface="Times New Roman"/>
              <a:ea typeface="Tahoma"/>
              <a:cs typeface="Times New Roman"/>
            </a:endParaRPr>
          </a:p>
          <a:p>
            <a:pPr marL="228600" lvl="2">
              <a:lnSpc>
                <a:spcPct val="110000"/>
              </a:lnSpc>
              <a:spcBef>
                <a:spcPts val="300"/>
              </a:spcBef>
              <a:spcAft>
                <a:spcPts val="300"/>
              </a:spcAft>
            </a:pPr>
            <a:r>
              <a:rPr lang="en-US" sz="2000" b="0" i="0" dirty="0">
                <a:solidFill>
                  <a:srgbClr val="000000"/>
                </a:solidFill>
                <a:latin typeface="Times New Roman"/>
                <a:cs typeface="Times New Roman"/>
              </a:rPr>
              <a:t>18 Months of Tour Completion as an E-5 for eligibility</a:t>
            </a:r>
            <a:endParaRPr lang="en-US">
              <a:latin typeface="Times New Roman"/>
              <a:ea typeface="Tahoma"/>
              <a:cs typeface="Times New Roman"/>
            </a:endParaRPr>
          </a:p>
          <a:p>
            <a:pPr marL="228600" lvl="2">
              <a:lnSpc>
                <a:spcPct val="110000"/>
              </a:lnSpc>
              <a:spcBef>
                <a:spcPts val="300"/>
              </a:spcBef>
              <a:spcAft>
                <a:spcPts val="300"/>
              </a:spcAft>
            </a:pPr>
            <a:r>
              <a:rPr lang="en-US" sz="2000" b="0" i="0" dirty="0">
                <a:solidFill>
                  <a:srgbClr val="000000"/>
                </a:solidFill>
                <a:latin typeface="Times New Roman"/>
                <a:cs typeface="Times New Roman"/>
              </a:rPr>
              <a:t>Sailor must obligate an additional 36 months at command (PRD adjustment)</a:t>
            </a:r>
          </a:p>
          <a:p>
            <a:pPr marL="228600" lvl="2">
              <a:lnSpc>
                <a:spcPct val="110000"/>
              </a:lnSpc>
              <a:spcBef>
                <a:spcPts val="300"/>
              </a:spcBef>
              <a:spcAft>
                <a:spcPts val="300"/>
              </a:spcAft>
            </a:pPr>
            <a:r>
              <a:rPr lang="en-US" sz="2000" b="0" i="0" dirty="0">
                <a:solidFill>
                  <a:srgbClr val="000000"/>
                </a:solidFill>
                <a:latin typeface="Times New Roman"/>
                <a:cs typeface="Times New Roman"/>
              </a:rPr>
              <a:t>Advanced once member is approved in MNA</a:t>
            </a:r>
            <a:endParaRPr lang="en-US">
              <a:latin typeface="Times New Roman"/>
              <a:ea typeface="Tahoma"/>
              <a:cs typeface="Times New Roman"/>
            </a:endParaRPr>
          </a:p>
          <a:p>
            <a:pPr marL="228600" lvl="2">
              <a:lnSpc>
                <a:spcPct val="110000"/>
              </a:lnSpc>
              <a:spcBef>
                <a:spcPts val="300"/>
              </a:spcBef>
              <a:spcAft>
                <a:spcPts val="300"/>
              </a:spcAft>
            </a:pPr>
            <a:r>
              <a:rPr lang="en-US" sz="2000" b="0" i="0" dirty="0">
                <a:solidFill>
                  <a:srgbClr val="000000"/>
                </a:solidFill>
                <a:latin typeface="Times New Roman"/>
                <a:cs typeface="Times New Roman"/>
              </a:rPr>
              <a:t>OPNAV N132 will accept ETPs for extenuating circumstances</a:t>
            </a:r>
            <a:endParaRPr lang="en-US">
              <a:latin typeface="Aptos" panose="02110004020202020204"/>
              <a:ea typeface="Tahoma"/>
              <a:cs typeface="Times New Roman"/>
            </a:endParaRPr>
          </a:p>
          <a:p>
            <a:pPr lvl="1"/>
            <a:endParaRPr lang="en-US"/>
          </a:p>
        </p:txBody>
      </p:sp>
      <p:sp>
        <p:nvSpPr>
          <p:cNvPr id="7" name="Title 1">
            <a:extLst>
              <a:ext uri="{FF2B5EF4-FFF2-40B4-BE49-F238E27FC236}">
                <a16:creationId xmlns:a16="http://schemas.microsoft.com/office/drawing/2014/main" id="{875CB585-4CB2-6CB6-8967-2DE9E524A462}"/>
              </a:ext>
            </a:extLst>
          </p:cNvPr>
          <p:cNvSpPr txBox="1">
            <a:spLocks/>
          </p:cNvSpPr>
          <p:nvPr/>
        </p:nvSpPr>
        <p:spPr>
          <a:xfrm>
            <a:off x="-4317" y="1087"/>
            <a:ext cx="1219461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Times New Roman"/>
                <a:ea typeface="Tahoma"/>
                <a:cs typeface="Tahoma"/>
              </a:rPr>
              <a:t>Enlisted Assignment System</a:t>
            </a:r>
            <a:br>
              <a:rPr lang="en-US" sz="2800" dirty="0">
                <a:solidFill>
                  <a:srgbClr val="000000"/>
                </a:solidFill>
                <a:latin typeface="Calibri"/>
                <a:ea typeface="Tahoma"/>
                <a:cs typeface="Tahoma"/>
              </a:rPr>
            </a:br>
            <a:r>
              <a:rPr lang="en-US" sz="2000" dirty="0">
                <a:solidFill>
                  <a:srgbClr val="000000"/>
                </a:solidFill>
                <a:latin typeface="Times New Roman"/>
                <a:ea typeface="Tahoma"/>
                <a:cs typeface="Tahoma"/>
              </a:rPr>
              <a:t>Command Advance to Position (CA2P)</a:t>
            </a:r>
          </a:p>
        </p:txBody>
      </p:sp>
    </p:spTree>
    <p:extLst>
      <p:ext uri="{BB962C8B-B14F-4D97-AF65-F5344CB8AC3E}">
        <p14:creationId xmlns:p14="http://schemas.microsoft.com/office/powerpoint/2010/main" val="684818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19A833-C0EC-4CBF-AC83-988811899882}"/>
              </a:ext>
            </a:extLst>
          </p:cNvPr>
          <p:cNvSpPr>
            <a:spLocks noGrp="1"/>
          </p:cNvSpPr>
          <p:nvPr>
            <p:ph idx="1"/>
          </p:nvPr>
        </p:nvSpPr>
        <p:spPr>
          <a:xfrm>
            <a:off x="981765" y="1559339"/>
            <a:ext cx="3886200" cy="3400425"/>
          </a:xfrm>
        </p:spPr>
        <p:txBody>
          <a:bodyPr vert="horz" lIns="91440" tIns="45720" rIns="91440" bIns="45720" rtlCol="0" anchor="t">
            <a:normAutofit/>
          </a:bodyPr>
          <a:lstStyle/>
          <a:p>
            <a:pPr marL="81915" indent="0">
              <a:buNone/>
            </a:pPr>
            <a:r>
              <a:rPr lang="en-US" sz="2000" b="0" i="0" u="sng" dirty="0">
                <a:solidFill>
                  <a:srgbClr val="000000"/>
                </a:solidFill>
                <a:latin typeface="Times New Roman"/>
                <a:ea typeface="Calibri"/>
                <a:cs typeface="Times New Roman"/>
              </a:rPr>
              <a:t>Advance to Position (A2P):</a:t>
            </a:r>
            <a:endParaRPr lang="en-US" sz="2000" dirty="0">
              <a:latin typeface="Times New Roman"/>
              <a:ea typeface="Calibri"/>
              <a:cs typeface="Times New Roman"/>
            </a:endParaRPr>
          </a:p>
          <a:p>
            <a:pPr marL="228600" lvl="1"/>
            <a:r>
              <a:rPr lang="en-US" sz="2000" b="0" i="0" dirty="0">
                <a:solidFill>
                  <a:srgbClr val="000000"/>
                </a:solidFill>
                <a:latin typeface="Times New Roman"/>
                <a:ea typeface="Calibri"/>
                <a:cs typeface="Times New Roman"/>
              </a:rPr>
              <a:t>Advertised in MNA </a:t>
            </a:r>
            <a:endParaRPr lang="en-US" sz="2000" b="0" i="0">
              <a:solidFill>
                <a:srgbClr val="000000"/>
              </a:solidFill>
              <a:latin typeface="Times New Roman"/>
              <a:ea typeface="Calibri"/>
              <a:cs typeface="Times New Roman"/>
            </a:endParaRPr>
          </a:p>
          <a:p>
            <a:pPr marL="228600" lvl="1"/>
            <a:r>
              <a:rPr lang="en-US" sz="2000" b="0" i="0" dirty="0">
                <a:solidFill>
                  <a:srgbClr val="000000"/>
                </a:solidFill>
                <a:latin typeface="Times New Roman"/>
                <a:ea typeface="Calibri"/>
                <a:cs typeface="Times New Roman"/>
              </a:rPr>
              <a:t>Apply for up to 7 positions per cycle </a:t>
            </a:r>
            <a:endParaRPr lang="en-US" sz="2000" b="0" i="0">
              <a:solidFill>
                <a:srgbClr val="000000"/>
              </a:solidFill>
              <a:latin typeface="Times New Roman"/>
              <a:ea typeface="Calibri"/>
              <a:cs typeface="Times New Roman"/>
            </a:endParaRPr>
          </a:p>
          <a:p>
            <a:pPr marL="228600" lvl="1"/>
            <a:r>
              <a:rPr lang="en-US" sz="2000" b="0" i="0" dirty="0">
                <a:solidFill>
                  <a:srgbClr val="000000"/>
                </a:solidFill>
                <a:latin typeface="Times New Roman"/>
                <a:ea typeface="Calibri"/>
                <a:cs typeface="Times New Roman"/>
              </a:rPr>
              <a:t>Selection is based on Sailor Scoring Criteria (SSC)</a:t>
            </a:r>
            <a:endParaRPr lang="en-US" sz="2000" b="0" i="0">
              <a:solidFill>
                <a:srgbClr val="000000"/>
              </a:solidFill>
              <a:latin typeface="Times New Roman"/>
              <a:ea typeface="Calibri"/>
              <a:cs typeface="Times New Roman"/>
            </a:endParaRPr>
          </a:p>
          <a:p>
            <a:pPr marL="685800" lvl="2"/>
            <a:r>
              <a:rPr lang="en-US" dirty="0">
                <a:latin typeface="Times New Roman"/>
                <a:ea typeface="Calibri"/>
                <a:cs typeface="Times New Roman"/>
              </a:rPr>
              <a:t>Always verify on </a:t>
            </a:r>
            <a:r>
              <a:rPr lang="en-US" err="1">
                <a:latin typeface="Times New Roman"/>
                <a:ea typeface="Calibri"/>
                <a:cs typeface="Times New Roman"/>
              </a:rPr>
              <a:t>MyNavy</a:t>
            </a:r>
            <a:r>
              <a:rPr lang="en-US" dirty="0">
                <a:latin typeface="Times New Roman"/>
                <a:ea typeface="Calibri"/>
                <a:cs typeface="Times New Roman"/>
              </a:rPr>
              <a:t> HR for the current SSC</a:t>
            </a:r>
          </a:p>
          <a:p>
            <a:pPr marL="342900" lvl="1" indent="0">
              <a:buNone/>
            </a:pPr>
            <a:endParaRPr lang="en-US" sz="2200">
              <a:highlight>
                <a:srgbClr val="008000"/>
              </a:highlight>
            </a:endParaRPr>
          </a:p>
          <a:p>
            <a:endParaRPr lang="en-US" sz="2400"/>
          </a:p>
        </p:txBody>
      </p:sp>
      <p:graphicFrame>
        <p:nvGraphicFramePr>
          <p:cNvPr id="5" name="Table 4">
            <a:extLst>
              <a:ext uri="{FF2B5EF4-FFF2-40B4-BE49-F238E27FC236}">
                <a16:creationId xmlns:a16="http://schemas.microsoft.com/office/drawing/2014/main" id="{54716EEC-A2F7-4D09-DF13-156486045C77}"/>
              </a:ext>
            </a:extLst>
          </p:cNvPr>
          <p:cNvGraphicFramePr>
            <a:graphicFrameLocks noGrp="1"/>
          </p:cNvGraphicFramePr>
          <p:nvPr>
            <p:extLst>
              <p:ext uri="{D42A27DB-BD31-4B8C-83A1-F6EECF244321}">
                <p14:modId xmlns:p14="http://schemas.microsoft.com/office/powerpoint/2010/main" val="225581659"/>
              </p:ext>
            </p:extLst>
          </p:nvPr>
        </p:nvGraphicFramePr>
        <p:xfrm>
          <a:off x="4945269" y="1724991"/>
          <a:ext cx="6400799" cy="3400425"/>
        </p:xfrm>
        <a:graphic>
          <a:graphicData uri="http://schemas.openxmlformats.org/drawingml/2006/table">
            <a:tbl>
              <a:tblPr/>
              <a:tblGrid>
                <a:gridCol w="3200402">
                  <a:extLst>
                    <a:ext uri="{9D8B030D-6E8A-4147-A177-3AD203B41FA5}">
                      <a16:colId xmlns:a16="http://schemas.microsoft.com/office/drawing/2014/main" val="1383686961"/>
                    </a:ext>
                  </a:extLst>
                </a:gridCol>
                <a:gridCol w="3200397">
                  <a:extLst>
                    <a:ext uri="{9D8B030D-6E8A-4147-A177-3AD203B41FA5}">
                      <a16:colId xmlns:a16="http://schemas.microsoft.com/office/drawing/2014/main" val="460169838"/>
                    </a:ext>
                  </a:extLst>
                </a:gridCol>
              </a:tblGrid>
              <a:tr h="190500">
                <a:tc>
                  <a:txBody>
                    <a:bodyPr/>
                    <a:lstStyle/>
                    <a:p>
                      <a:pPr algn="ctr" fontAlgn="ctr"/>
                      <a:r>
                        <a:rPr lang="en-US" sz="2000" b="1" i="0" u="none" strike="noStrike" dirty="0">
                          <a:solidFill>
                            <a:srgbClr val="000000"/>
                          </a:solidFill>
                          <a:effectLst/>
                          <a:latin typeface="Calibri"/>
                        </a:rPr>
                        <a:t>Scoring Element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2000" b="1" i="0" u="none" strike="noStrike" dirty="0">
                          <a:solidFill>
                            <a:srgbClr val="000000"/>
                          </a:solidFill>
                          <a:effectLst/>
                          <a:latin typeface="Calibri"/>
                        </a:rPr>
                        <a:t>Weight Multiplier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2252986113"/>
                  </a:ext>
                </a:extLst>
              </a:tr>
              <a:tr h="190500">
                <a:tc>
                  <a:txBody>
                    <a:bodyPr/>
                    <a:lstStyle/>
                    <a:p>
                      <a:pPr algn="ctr" fontAlgn="ctr"/>
                      <a:r>
                        <a:rPr lang="en-US" sz="2000" b="0" i="0" u="none" strike="noStrike" dirty="0">
                          <a:solidFill>
                            <a:srgbClr val="000000"/>
                          </a:solidFill>
                          <a:effectLst/>
                          <a:latin typeface="Calibri"/>
                        </a:rPr>
                        <a:t>Rating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8219327"/>
                  </a:ext>
                </a:extLst>
              </a:tr>
              <a:tr h="190500">
                <a:tc>
                  <a:txBody>
                    <a:bodyPr/>
                    <a:lstStyle/>
                    <a:p>
                      <a:pPr algn="ctr" fontAlgn="ctr"/>
                      <a:r>
                        <a:rPr lang="en-US" sz="2000" b="0" i="0" u="none" strike="noStrike" dirty="0">
                          <a:solidFill>
                            <a:srgbClr val="000000"/>
                          </a:solidFill>
                          <a:effectLst/>
                          <a:latin typeface="Calibri"/>
                        </a:rPr>
                        <a:t>Pay Grade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Calibri"/>
                        </a:rPr>
                        <a:t>20</a:t>
                      </a:r>
                      <a:endParaRPr lang="en-US" sz="2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2879684"/>
                  </a:ext>
                </a:extLst>
              </a:tr>
              <a:tr h="190500">
                <a:tc>
                  <a:txBody>
                    <a:bodyPr/>
                    <a:lstStyle/>
                    <a:p>
                      <a:pPr algn="ctr" fontAlgn="ctr"/>
                      <a:r>
                        <a:rPr lang="en-US" sz="2000" b="0" i="0" u="none" strike="noStrike" dirty="0">
                          <a:solidFill>
                            <a:srgbClr val="000000"/>
                          </a:solidFill>
                          <a:effectLst/>
                          <a:latin typeface="Calibri"/>
                        </a:rPr>
                        <a:t>NEC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Calibr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8244548"/>
                  </a:ext>
                </a:extLst>
              </a:tr>
              <a:tr h="190500">
                <a:tc>
                  <a:txBody>
                    <a:bodyPr/>
                    <a:lstStyle/>
                    <a:p>
                      <a:pPr algn="ctr" fontAlgn="ctr"/>
                      <a:r>
                        <a:rPr lang="en-US" sz="2000" b="0" i="0" u="none" strike="noStrike" dirty="0">
                          <a:solidFill>
                            <a:srgbClr val="000000"/>
                          </a:solidFill>
                          <a:effectLst/>
                          <a:latin typeface="Calibri"/>
                        </a:rPr>
                        <a:t>Sailor App Ranking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Calibri"/>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8222177"/>
                  </a:ext>
                </a:extLst>
              </a:tr>
              <a:tr h="190500">
                <a:tc>
                  <a:txBody>
                    <a:bodyPr/>
                    <a:lstStyle/>
                    <a:p>
                      <a:pPr algn="ctr" fontAlgn="ctr"/>
                      <a:r>
                        <a:rPr lang="en-US" sz="2000" b="0" i="0" u="none" strike="noStrike" dirty="0">
                          <a:solidFill>
                            <a:srgbClr val="000000"/>
                          </a:solidFill>
                          <a:effectLst/>
                          <a:latin typeface="Calibri"/>
                        </a:rPr>
                        <a:t>Command Ranking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1330050"/>
                  </a:ext>
                </a:extLst>
              </a:tr>
              <a:tr h="190500">
                <a:tc>
                  <a:txBody>
                    <a:bodyPr/>
                    <a:lstStyle/>
                    <a:p>
                      <a:pPr algn="ctr" fontAlgn="ctr"/>
                      <a:r>
                        <a:rPr lang="en-US" sz="2000" b="0" i="0" u="none" strike="noStrike" dirty="0">
                          <a:solidFill>
                            <a:srgbClr val="000000"/>
                          </a:solidFill>
                          <a:effectLst/>
                          <a:latin typeface="Calibri"/>
                        </a:rPr>
                        <a:t>FMS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Calibri"/>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5649474"/>
                  </a:ext>
                </a:extLst>
              </a:tr>
              <a:tr h="190500">
                <a:tc>
                  <a:txBody>
                    <a:bodyPr/>
                    <a:lstStyle/>
                    <a:p>
                      <a:pPr algn="ctr" fontAlgn="ctr"/>
                      <a:r>
                        <a:rPr lang="en-US" sz="2000" b="0" i="0" u="none" strike="noStrike" dirty="0">
                          <a:solidFill>
                            <a:srgbClr val="000000"/>
                          </a:solidFill>
                          <a:effectLst/>
                          <a:latin typeface="Calibri"/>
                        </a:rPr>
                        <a:t>Sea Credit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7767886"/>
                  </a:ext>
                </a:extLst>
              </a:tr>
              <a:tr h="571500">
                <a:tc gridSpan="2">
                  <a:txBody>
                    <a:bodyPr/>
                    <a:lstStyle/>
                    <a:p>
                      <a:pPr algn="ctr" fontAlgn="ctr"/>
                      <a:r>
                        <a:rPr lang="en-US" sz="2000" b="0" i="1" u="none" strike="noStrike" dirty="0">
                          <a:solidFill>
                            <a:srgbClr val="000000"/>
                          </a:solidFill>
                          <a:effectLst/>
                          <a:latin typeface="Calibri"/>
                        </a:rPr>
                        <a:t>Tie Breaker is Time in Grade and then Time in Service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62486294"/>
                  </a:ext>
                </a:extLst>
              </a:tr>
              <a:tr h="190500">
                <a:tc gridSpan="2">
                  <a:txBody>
                    <a:bodyPr/>
                    <a:lstStyle/>
                    <a:p>
                      <a:pPr algn="ctr" fontAlgn="ctr"/>
                      <a:r>
                        <a:rPr lang="en-US" sz="2000" b="0" i="1" u="none" strike="noStrike" dirty="0">
                          <a:solidFill>
                            <a:srgbClr val="000000"/>
                          </a:solidFill>
                          <a:effectLst/>
                          <a:latin typeface="Calibri"/>
                        </a:rPr>
                        <a:t>Sailor Scoring Criteria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220938794"/>
                  </a:ext>
                </a:extLst>
              </a:tr>
            </a:tbl>
          </a:graphicData>
        </a:graphic>
      </p:graphicFrame>
      <p:sp>
        <p:nvSpPr>
          <p:cNvPr id="4" name="TextBox 3">
            <a:extLst>
              <a:ext uri="{FF2B5EF4-FFF2-40B4-BE49-F238E27FC236}">
                <a16:creationId xmlns:a16="http://schemas.microsoft.com/office/drawing/2014/main" id="{E3DB904B-5704-BD75-1B53-2D7820602C0B}"/>
              </a:ext>
            </a:extLst>
          </p:cNvPr>
          <p:cNvSpPr txBox="1"/>
          <p:nvPr/>
        </p:nvSpPr>
        <p:spPr>
          <a:xfrm>
            <a:off x="4947477" y="1358348"/>
            <a:ext cx="630582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Times New Roman"/>
                <a:cs typeface="Times New Roman"/>
              </a:rPr>
              <a:t>DGM 4092-2508 </a:t>
            </a:r>
            <a:r>
              <a:rPr lang="en-US" sz="2000" dirty="0" err="1">
                <a:latin typeface="Times New Roman"/>
                <a:cs typeface="Times New Roman"/>
              </a:rPr>
              <a:t>dtd</a:t>
            </a:r>
            <a:r>
              <a:rPr lang="en-US" sz="2000" dirty="0">
                <a:latin typeface="Times New Roman"/>
                <a:cs typeface="Times New Roman"/>
              </a:rPr>
              <a:t> 15 August 2025:</a:t>
            </a:r>
          </a:p>
        </p:txBody>
      </p:sp>
      <p:sp>
        <p:nvSpPr>
          <p:cNvPr id="11" name="Title 1">
            <a:extLst>
              <a:ext uri="{FF2B5EF4-FFF2-40B4-BE49-F238E27FC236}">
                <a16:creationId xmlns:a16="http://schemas.microsoft.com/office/drawing/2014/main" id="{5CDCE007-4514-F232-6D24-67EDBAB3799A}"/>
              </a:ext>
            </a:extLst>
          </p:cNvPr>
          <p:cNvSpPr txBox="1">
            <a:spLocks/>
          </p:cNvSpPr>
          <p:nvPr/>
        </p:nvSpPr>
        <p:spPr>
          <a:xfrm>
            <a:off x="-4317" y="1087"/>
            <a:ext cx="1219461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Times New Roman"/>
                <a:ea typeface="Tahoma"/>
                <a:cs typeface="Tahoma"/>
              </a:rPr>
              <a:t>Enlisted Assignment System</a:t>
            </a:r>
            <a:br>
              <a:rPr lang="en-US" sz="2800" dirty="0">
                <a:solidFill>
                  <a:srgbClr val="000000"/>
                </a:solidFill>
                <a:latin typeface="Calibri"/>
                <a:ea typeface="Tahoma"/>
                <a:cs typeface="Tahoma"/>
              </a:rPr>
            </a:br>
            <a:r>
              <a:rPr lang="en-US" sz="2000" dirty="0">
                <a:solidFill>
                  <a:srgbClr val="000000"/>
                </a:solidFill>
                <a:latin typeface="Times New Roman"/>
                <a:ea typeface="Tahoma"/>
                <a:cs typeface="Tahoma"/>
              </a:rPr>
              <a:t>Advance to Position (A2P)</a:t>
            </a:r>
          </a:p>
        </p:txBody>
      </p:sp>
    </p:spTree>
    <p:extLst>
      <p:ext uri="{BB962C8B-B14F-4D97-AF65-F5344CB8AC3E}">
        <p14:creationId xmlns:p14="http://schemas.microsoft.com/office/powerpoint/2010/main" val="3867140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95975" y="1562101"/>
            <a:ext cx="5229225" cy="3724096"/>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Times New Roman"/>
              </a:rPr>
              <a:t>OBLISERV request are submitted in MNA</a:t>
            </a:r>
            <a:endParaRPr lang="en-US" sz="2000" b="0" i="0" u="none" strike="noStrike" kern="1200" cap="none" spc="0" normalizeH="0" baseline="0" noProof="0" dirty="0">
              <a:ln>
                <a:noFill/>
              </a:ln>
              <a:solidFill>
                <a:srgbClr val="000000"/>
              </a:solidFill>
              <a:effectLst/>
              <a:uLnTx/>
              <a:uFillTx/>
              <a:latin typeface="Times New Roman"/>
              <a:cs typeface="Times New Roman"/>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Times New Roman"/>
              </a:rPr>
              <a:t>Member can request to OBLISERV by clicking on “Submit OBLISERV Request”</a:t>
            </a:r>
            <a:endParaRPr lang="en-US" sz="2000" b="0" i="0" u="none" strike="noStrike" kern="1200" cap="none" spc="0" normalizeH="0" baseline="0" noProof="0" dirty="0">
              <a:ln>
                <a:noFill/>
              </a:ln>
              <a:solidFill>
                <a:srgbClr val="000000"/>
              </a:solidFill>
              <a:effectLst/>
              <a:uLnTx/>
              <a:uFillTx/>
              <a:latin typeface="Times New Roman"/>
              <a:cs typeface="Times New Roman"/>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Times New Roman"/>
              </a:rPr>
              <a:t>Command Career Counselors with Enlisted CCC MNA access can also submit OBLISERV request on behalf of Sailors</a:t>
            </a:r>
            <a:endParaRPr lang="en-US" sz="2000" b="0" i="0" u="none" strike="noStrike" kern="1200" cap="none" spc="0" normalizeH="0" baseline="0" noProof="0" dirty="0">
              <a:ln>
                <a:noFill/>
              </a:ln>
              <a:solidFill>
                <a:srgbClr val="000000"/>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sz="2000" b="0" i="0" u="none" strike="noStrike" kern="1200" cap="none" spc="0" normalizeH="0" baseline="0" noProof="0" dirty="0">
              <a:ln>
                <a:noFill/>
              </a:ln>
              <a:solidFill>
                <a:srgbClr val="E8E8E8"/>
              </a:solidFill>
              <a:effectLst/>
              <a:uLnTx/>
              <a:uFillTx/>
              <a:latin typeface="Times New Roman"/>
              <a:cs typeface="Times New Roman"/>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Times New Roman"/>
              </a:rPr>
              <a:t>Note: Personnel must be “Qualified” in Career Waypoints to OBLISERV</a:t>
            </a:r>
            <a:endParaRPr lang="en-US" sz="2000" b="0" i="0" u="none" strike="noStrike" kern="1200" cap="none" spc="0" normalizeH="0" baseline="0" noProof="0" dirty="0">
              <a:ln>
                <a:noFill/>
              </a:ln>
              <a:solidFill>
                <a:srgbClr val="000000"/>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Title 1">
            <a:extLst>
              <a:ext uri="{FF2B5EF4-FFF2-40B4-BE49-F238E27FC236}">
                <a16:creationId xmlns:a16="http://schemas.microsoft.com/office/drawing/2014/main" id="{44D01D80-2610-FA5F-F6ED-0A5B0E4BFB93}"/>
              </a:ext>
            </a:extLst>
          </p:cNvPr>
          <p:cNvSpPr txBox="1">
            <a:spLocks/>
          </p:cNvSpPr>
          <p:nvPr/>
        </p:nvSpPr>
        <p:spPr>
          <a:xfrm>
            <a:off x="-4317" y="1087"/>
            <a:ext cx="1219461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Times New Roman"/>
                <a:ea typeface="Tahoma"/>
                <a:cs typeface="Tahoma"/>
              </a:rPr>
              <a:t>Enlisted Assignment System</a:t>
            </a:r>
            <a:br>
              <a:rPr lang="en-US" sz="2800" dirty="0">
                <a:solidFill>
                  <a:srgbClr val="000000"/>
                </a:solidFill>
                <a:latin typeface="Calibri"/>
                <a:ea typeface="Tahoma"/>
                <a:cs typeface="Tahoma"/>
              </a:rPr>
            </a:br>
            <a:r>
              <a:rPr lang="en-US" sz="2000" dirty="0">
                <a:solidFill>
                  <a:srgbClr val="000000"/>
                </a:solidFill>
                <a:latin typeface="Times New Roman"/>
                <a:ea typeface="Tahoma"/>
                <a:cs typeface="Tahoma"/>
              </a:rPr>
              <a:t>MNA OBLISERV Request</a:t>
            </a:r>
          </a:p>
        </p:txBody>
      </p:sp>
      <p:pic>
        <p:nvPicPr>
          <p:cNvPr id="12" name="Picture 11">
            <a:extLst>
              <a:ext uri="{FF2B5EF4-FFF2-40B4-BE49-F238E27FC236}">
                <a16:creationId xmlns:a16="http://schemas.microsoft.com/office/drawing/2014/main" id="{E10F10BC-6216-21DA-5022-E882BB03D91F}"/>
              </a:ext>
            </a:extLst>
          </p:cNvPr>
          <p:cNvPicPr>
            <a:picLocks noChangeAspect="1"/>
          </p:cNvPicPr>
          <p:nvPr/>
        </p:nvPicPr>
        <p:blipFill>
          <a:blip r:embed="rId3"/>
          <a:stretch>
            <a:fillRect/>
          </a:stretch>
        </p:blipFill>
        <p:spPr>
          <a:xfrm>
            <a:off x="1368192" y="1326650"/>
            <a:ext cx="4527783" cy="4718292"/>
          </a:xfrm>
          <a:prstGeom prst="rect">
            <a:avLst/>
          </a:prstGeom>
        </p:spPr>
      </p:pic>
    </p:spTree>
    <p:extLst>
      <p:ext uri="{BB962C8B-B14F-4D97-AF65-F5344CB8AC3E}">
        <p14:creationId xmlns:p14="http://schemas.microsoft.com/office/powerpoint/2010/main" val="725538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82450" y="1425713"/>
            <a:ext cx="4942749" cy="4924425"/>
          </a:xfrm>
          <a:prstGeom prst="rect">
            <a:avLst/>
          </a:prstGeom>
          <a:noFill/>
        </p:spPr>
        <p:txBody>
          <a:bodyPr wrap="square" lIns="91440" tIns="45720" rIns="91440" bIns="45720" rtlCol="0" anchor="t">
            <a:spAutoFit/>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Times New Roman"/>
              </a:rPr>
              <a:t>Rating opportunities and request are submitted in MNA</a:t>
            </a:r>
            <a:endParaRPr lang="en-US" sz="2000" b="0" i="0" u="none" strike="noStrike" kern="1200" cap="none" spc="0" normalizeH="0" baseline="0" noProof="0" dirty="0">
              <a:ln>
                <a:noFill/>
              </a:ln>
              <a:solidFill>
                <a:srgbClr val="000000"/>
              </a:solidFill>
              <a:effectLst/>
              <a:uLnTx/>
              <a:uFillTx/>
              <a:latin typeface="Times New Roman"/>
              <a:cs typeface="Times New Roman"/>
            </a:endParaRPr>
          </a:p>
          <a:p>
            <a:pPr marL="685800" marR="0" lvl="1"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Times New Roman"/>
              </a:rPr>
              <a:t>Member can request  for rating conversion  by clicking on “Submit Direct Conversion Request”</a:t>
            </a:r>
            <a:endParaRPr lang="en-US" sz="2000" b="0" i="0" u="none" strike="noStrike" kern="1200" cap="none" spc="0" normalizeH="0" baseline="0" noProof="0" dirty="0">
              <a:ln>
                <a:noFill/>
              </a:ln>
              <a:solidFill>
                <a:srgbClr val="000000"/>
              </a:solidFill>
              <a:effectLst/>
              <a:uLnTx/>
              <a:uFillTx/>
              <a:latin typeface="Times New Roman"/>
              <a:cs typeface="Times New Roman"/>
            </a:endParaRPr>
          </a:p>
          <a:p>
            <a:pPr marL="685800" marR="0" lvl="1"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Times New Roman"/>
              </a:rPr>
              <a:t>Command Career Counselors with Enlisted CCC MNA access can also submit OBLISERV request on behalf of Sailors</a:t>
            </a:r>
            <a:endParaRPr lang="en-US" sz="2000" b="0" i="0" u="none" strike="noStrike" kern="1200" cap="none" spc="0" normalizeH="0" baseline="0" noProof="0" dirty="0">
              <a:ln>
                <a:noFill/>
              </a:ln>
              <a:solidFill>
                <a:srgbClr val="000000"/>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sz="2000" b="0" i="0" u="none" strike="noStrike" kern="1200" cap="none" spc="0" normalizeH="0" baseline="0" noProof="0" dirty="0">
              <a:ln>
                <a:noFill/>
              </a:ln>
              <a:solidFill>
                <a:srgbClr val="E8E8E8"/>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Times New Roman"/>
              </a:rPr>
              <a:t>Note: Personnel must be “Qualified” in Career Waypoints to view rating conversion opportunities and submitted rating conversion request</a:t>
            </a:r>
            <a:endParaRPr lang="en-US" sz="2000" b="0" i="0" u="none" strike="noStrike" kern="1200" cap="none" spc="0" normalizeH="0" baseline="0" noProof="0" dirty="0">
              <a:ln>
                <a:noFill/>
              </a:ln>
              <a:solidFill>
                <a:srgbClr val="000000"/>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Arrow: Right 4">
            <a:extLst>
              <a:ext uri="{FF2B5EF4-FFF2-40B4-BE49-F238E27FC236}">
                <a16:creationId xmlns:a16="http://schemas.microsoft.com/office/drawing/2014/main" id="{3122E2A2-0BEB-573A-2A35-A7F4C903F6AA}"/>
              </a:ext>
            </a:extLst>
          </p:cNvPr>
          <p:cNvSpPr/>
          <p:nvPr/>
        </p:nvSpPr>
        <p:spPr>
          <a:xfrm>
            <a:off x="2972830" y="2725282"/>
            <a:ext cx="621792" cy="390144"/>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Content Placeholder 4"/>
          <p:cNvPicPr>
            <a:picLocks noGrp="1" noChangeAspect="1"/>
          </p:cNvPicPr>
          <p:nvPr>
            <p:ph idx="1"/>
          </p:nvPr>
        </p:nvPicPr>
        <p:blipFill>
          <a:blip r:embed="rId3"/>
          <a:stretch>
            <a:fillRect/>
          </a:stretch>
        </p:blipFill>
        <p:spPr>
          <a:xfrm>
            <a:off x="2004699" y="1421405"/>
            <a:ext cx="4177751" cy="4815290"/>
          </a:xfrm>
          <a:prstGeom prst="rect">
            <a:avLst/>
          </a:prstGeom>
        </p:spPr>
      </p:pic>
      <p:sp>
        <p:nvSpPr>
          <p:cNvPr id="13" name="TextBox 12">
            <a:extLst>
              <a:ext uri="{FF2B5EF4-FFF2-40B4-BE49-F238E27FC236}">
                <a16:creationId xmlns:a16="http://schemas.microsoft.com/office/drawing/2014/main" id="{21CED02C-703C-DA72-91F1-5ECC3A8627EE}"/>
              </a:ext>
            </a:extLst>
          </p:cNvPr>
          <p:cNvSpPr txBox="1"/>
          <p:nvPr/>
        </p:nvSpPr>
        <p:spPr>
          <a:xfrm>
            <a:off x="1179232" y="2607347"/>
            <a:ext cx="1794807" cy="1015663"/>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cs typeface="Times New Roman"/>
              </a:rPr>
              <a:t>Submit Direct Conversion  Request</a:t>
            </a:r>
          </a:p>
        </p:txBody>
      </p:sp>
      <p:sp>
        <p:nvSpPr>
          <p:cNvPr id="14" name="TextBox 13">
            <a:extLst>
              <a:ext uri="{FF2B5EF4-FFF2-40B4-BE49-F238E27FC236}">
                <a16:creationId xmlns:a16="http://schemas.microsoft.com/office/drawing/2014/main" id="{21CED02C-703C-DA72-91F1-5ECC3A8627EE}"/>
              </a:ext>
            </a:extLst>
          </p:cNvPr>
          <p:cNvSpPr txBox="1"/>
          <p:nvPr/>
        </p:nvSpPr>
        <p:spPr>
          <a:xfrm>
            <a:off x="1168189" y="3889939"/>
            <a:ext cx="1794807" cy="1015663"/>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cs typeface="Times New Roman"/>
              </a:rPr>
              <a:t>Convert In Opportunities with Quotas</a:t>
            </a:r>
          </a:p>
        </p:txBody>
      </p:sp>
      <p:sp>
        <p:nvSpPr>
          <p:cNvPr id="15" name="TextBox 14">
            <a:extLst>
              <a:ext uri="{FF2B5EF4-FFF2-40B4-BE49-F238E27FC236}">
                <a16:creationId xmlns:a16="http://schemas.microsoft.com/office/drawing/2014/main" id="{21CED02C-703C-DA72-91F1-5ECC3A8627EE}"/>
              </a:ext>
            </a:extLst>
          </p:cNvPr>
          <p:cNvSpPr txBox="1"/>
          <p:nvPr/>
        </p:nvSpPr>
        <p:spPr>
          <a:xfrm>
            <a:off x="1168189" y="5121574"/>
            <a:ext cx="1794807" cy="1015663"/>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cs typeface="Times New Roman"/>
              </a:rPr>
              <a:t>Eligible Ratings with No Quotas</a:t>
            </a:r>
          </a:p>
        </p:txBody>
      </p:sp>
      <p:sp>
        <p:nvSpPr>
          <p:cNvPr id="10" name="Arrow: Right 4">
            <a:extLst>
              <a:ext uri="{FF2B5EF4-FFF2-40B4-BE49-F238E27FC236}">
                <a16:creationId xmlns:a16="http://schemas.microsoft.com/office/drawing/2014/main" id="{3122E2A2-0BEB-573A-2A35-A7F4C903F6AA}"/>
              </a:ext>
            </a:extLst>
          </p:cNvPr>
          <p:cNvSpPr>
            <a:spLocks noGrp="1" noRot="1" noMove="1" noResize="1" noEditPoints="1" noAdjustHandles="1" noChangeArrowheads="1" noChangeShapeType="1"/>
          </p:cNvSpPr>
          <p:nvPr/>
        </p:nvSpPr>
        <p:spPr>
          <a:xfrm>
            <a:off x="2778941" y="4580633"/>
            <a:ext cx="1020565" cy="191075"/>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Arrow: Right 4">
            <a:extLst>
              <a:ext uri="{FF2B5EF4-FFF2-40B4-BE49-F238E27FC236}">
                <a16:creationId xmlns:a16="http://schemas.microsoft.com/office/drawing/2014/main" id="{3122E2A2-0BEB-573A-2A35-A7F4C903F6AA}"/>
              </a:ext>
            </a:extLst>
          </p:cNvPr>
          <p:cNvSpPr>
            <a:spLocks noGrp="1" noRot="1" noMove="1" noResize="1" noEditPoints="1" noAdjustHandles="1" noChangeArrowheads="1" noChangeShapeType="1"/>
          </p:cNvSpPr>
          <p:nvPr/>
        </p:nvSpPr>
        <p:spPr>
          <a:xfrm>
            <a:off x="2960391" y="3198159"/>
            <a:ext cx="1020565" cy="191074"/>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Arrow: Right 4">
            <a:extLst>
              <a:ext uri="{FF2B5EF4-FFF2-40B4-BE49-F238E27FC236}">
                <a16:creationId xmlns:a16="http://schemas.microsoft.com/office/drawing/2014/main" id="{3122E2A2-0BEB-573A-2A35-A7F4C903F6AA}"/>
              </a:ext>
            </a:extLst>
          </p:cNvPr>
          <p:cNvSpPr>
            <a:spLocks noGrp="1" noRot="1" noMove="1" noResize="1" noEditPoints="1" noAdjustHandles="1" noChangeArrowheads="1" noChangeShapeType="1"/>
          </p:cNvSpPr>
          <p:nvPr/>
        </p:nvSpPr>
        <p:spPr>
          <a:xfrm rot="19339885">
            <a:off x="2778940" y="5144113"/>
            <a:ext cx="1020566" cy="191075"/>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Title 1">
            <a:extLst>
              <a:ext uri="{FF2B5EF4-FFF2-40B4-BE49-F238E27FC236}">
                <a16:creationId xmlns:a16="http://schemas.microsoft.com/office/drawing/2014/main" id="{41A0859A-B737-D0EF-E4AD-DF9FFD1C2FF2}"/>
              </a:ext>
            </a:extLst>
          </p:cNvPr>
          <p:cNvSpPr txBox="1">
            <a:spLocks/>
          </p:cNvSpPr>
          <p:nvPr/>
        </p:nvSpPr>
        <p:spPr>
          <a:xfrm>
            <a:off x="-4317" y="1087"/>
            <a:ext cx="1219461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Times New Roman"/>
                <a:ea typeface="Tahoma"/>
                <a:cs typeface="Tahoma"/>
              </a:rPr>
              <a:t>Enlisted Assignment System</a:t>
            </a:r>
            <a:br>
              <a:rPr lang="en-US" sz="2800" dirty="0">
                <a:solidFill>
                  <a:srgbClr val="000000"/>
                </a:solidFill>
                <a:latin typeface="Calibri"/>
                <a:ea typeface="Tahoma"/>
                <a:cs typeface="Tahoma"/>
              </a:rPr>
            </a:br>
            <a:r>
              <a:rPr lang="en-US" sz="2000" dirty="0">
                <a:solidFill>
                  <a:srgbClr val="000000"/>
                </a:solidFill>
                <a:latin typeface="Times New Roman"/>
                <a:ea typeface="Tahoma"/>
                <a:cs typeface="Tahoma"/>
              </a:rPr>
              <a:t>MNA Conversion Request</a:t>
            </a:r>
            <a:endParaRPr lang="en-US" dirty="0"/>
          </a:p>
        </p:txBody>
      </p:sp>
    </p:spTree>
    <p:extLst>
      <p:ext uri="{BB962C8B-B14F-4D97-AF65-F5344CB8AC3E}">
        <p14:creationId xmlns:p14="http://schemas.microsoft.com/office/powerpoint/2010/main" val="3485276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8500" y="5648674"/>
            <a:ext cx="31877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Content Placeholder 2">
            <a:extLst>
              <a:ext uri="{FF2B5EF4-FFF2-40B4-BE49-F238E27FC236}">
                <a16:creationId xmlns:a16="http://schemas.microsoft.com/office/drawing/2014/main" id="{6619A833-C0EC-4CBF-AC83-988811899882}"/>
              </a:ext>
            </a:extLst>
          </p:cNvPr>
          <p:cNvSpPr>
            <a:spLocks noGrp="1"/>
          </p:cNvSpPr>
          <p:nvPr>
            <p:ph idx="1"/>
          </p:nvPr>
        </p:nvSpPr>
        <p:spPr>
          <a:xfrm>
            <a:off x="1066800" y="1325701"/>
            <a:ext cx="10058400" cy="4354513"/>
          </a:xfrm>
        </p:spPr>
        <p:txBody>
          <a:bodyPr vert="horz" lIns="91440" tIns="45720" rIns="91440" bIns="45720" rtlCol="0" anchor="t">
            <a:normAutofit/>
          </a:bodyPr>
          <a:lstStyle/>
          <a:p>
            <a:r>
              <a:rPr lang="en-US" sz="2000" b="0" i="0" dirty="0">
                <a:solidFill>
                  <a:srgbClr val="000000"/>
                </a:solidFill>
                <a:latin typeface="Times New Roman"/>
                <a:cs typeface="Times New Roman"/>
              </a:rPr>
              <a:t>Requests for the following programs should be submitted prior to the member’s negotiation window: </a:t>
            </a:r>
            <a:endParaRPr lang="en-US" sz="2000" b="0" i="0">
              <a:solidFill>
                <a:srgbClr val="000000"/>
              </a:solidFill>
              <a:latin typeface="Times New Roman"/>
              <a:cs typeface="Times New Roman"/>
            </a:endParaRPr>
          </a:p>
          <a:p>
            <a:r>
              <a:rPr lang="en-US" sz="2000" b="0" i="0" dirty="0">
                <a:solidFill>
                  <a:srgbClr val="000000"/>
                </a:solidFill>
                <a:latin typeface="Times New Roman"/>
                <a:cs typeface="Times New Roman"/>
              </a:rPr>
              <a:t>Sea Duty Incentive Pay (SDIP) </a:t>
            </a:r>
            <a:endParaRPr lang="en-US" sz="2000" b="0" i="0">
              <a:solidFill>
                <a:srgbClr val="000000"/>
              </a:solidFill>
              <a:latin typeface="Times New Roman"/>
              <a:cs typeface="Times New Roman"/>
            </a:endParaRPr>
          </a:p>
          <a:p>
            <a:pPr lvl="1"/>
            <a:r>
              <a:rPr lang="en-US" sz="2000" b="0" i="0" dirty="0">
                <a:solidFill>
                  <a:srgbClr val="000000"/>
                </a:solidFill>
                <a:latin typeface="Times New Roman"/>
                <a:cs typeface="Times New Roman"/>
              </a:rPr>
              <a:t>POLICY DECISION MEMORANDUM (PDM) 001-21</a:t>
            </a:r>
            <a:endParaRPr lang="en-US" sz="2000">
              <a:latin typeface="Times New Roman"/>
              <a:cs typeface="Times New Roman"/>
            </a:endParaRPr>
          </a:p>
          <a:p>
            <a:r>
              <a:rPr lang="en-US" sz="2000" b="0" i="0" dirty="0">
                <a:solidFill>
                  <a:srgbClr val="000000"/>
                </a:solidFill>
                <a:latin typeface="Times New Roman"/>
                <a:cs typeface="Times New Roman"/>
              </a:rPr>
              <a:t>Voluntary Sea Duty Program </a:t>
            </a:r>
            <a:endParaRPr lang="en-US" sz="2000" b="0" i="0">
              <a:solidFill>
                <a:srgbClr val="000000"/>
              </a:solidFill>
              <a:latin typeface="Times New Roman"/>
              <a:cs typeface="Times New Roman"/>
            </a:endParaRPr>
          </a:p>
          <a:p>
            <a:pPr lvl="1"/>
            <a:r>
              <a:rPr lang="en-US" sz="2000" b="0" i="0" dirty="0">
                <a:solidFill>
                  <a:srgbClr val="000000"/>
                </a:solidFill>
                <a:latin typeface="Times New Roman"/>
                <a:cs typeface="Times New Roman"/>
              </a:rPr>
              <a:t>MPM 1306-141</a:t>
            </a:r>
            <a:endParaRPr lang="en-US" sz="2000">
              <a:latin typeface="Times New Roman"/>
              <a:cs typeface="Times New Roman"/>
            </a:endParaRPr>
          </a:p>
          <a:p>
            <a:r>
              <a:rPr lang="en-US" sz="2000" b="0" i="0" dirty="0">
                <a:solidFill>
                  <a:srgbClr val="000000"/>
                </a:solidFill>
                <a:latin typeface="Times New Roman"/>
                <a:cs typeface="Times New Roman"/>
              </a:rPr>
              <a:t>Overseas Tour Extension Incentive Program (OTEIP)</a:t>
            </a:r>
            <a:endParaRPr lang="en-US" sz="2000" b="0" i="0">
              <a:solidFill>
                <a:srgbClr val="000000"/>
              </a:solidFill>
              <a:latin typeface="Times New Roman"/>
              <a:cs typeface="Times New Roman"/>
            </a:endParaRPr>
          </a:p>
          <a:p>
            <a:pPr lvl="1"/>
            <a:r>
              <a:rPr lang="en-US" sz="2000" b="0" i="0" dirty="0">
                <a:solidFill>
                  <a:srgbClr val="000000"/>
                </a:solidFill>
                <a:latin typeface="Times New Roman"/>
                <a:cs typeface="Times New Roman"/>
              </a:rPr>
              <a:t>MPM 1300-310</a:t>
            </a:r>
            <a:endParaRPr lang="en-US" sz="2000">
              <a:latin typeface="Times New Roman"/>
              <a:cs typeface="Times New Roman"/>
            </a:endParaRPr>
          </a:p>
          <a:p>
            <a:r>
              <a:rPr lang="en-US" sz="2000" b="0" i="0" dirty="0">
                <a:solidFill>
                  <a:srgbClr val="000000"/>
                </a:solidFill>
                <a:latin typeface="Times New Roman"/>
                <a:cs typeface="Times New Roman"/>
              </a:rPr>
              <a:t> Projected Rotation Date (PRD) adjustment</a:t>
            </a:r>
            <a:endParaRPr lang="en-US" sz="2000" b="0" i="0">
              <a:solidFill>
                <a:srgbClr val="000000"/>
              </a:solidFill>
              <a:latin typeface="Times New Roman"/>
              <a:cs typeface="Times New Roman"/>
            </a:endParaRPr>
          </a:p>
          <a:p>
            <a:pPr lvl="1"/>
            <a:r>
              <a:rPr lang="en-US" sz="2000" b="0" i="0" dirty="0">
                <a:solidFill>
                  <a:srgbClr val="000000"/>
                </a:solidFill>
                <a:latin typeface="Times New Roman"/>
                <a:cs typeface="Times New Roman"/>
              </a:rPr>
              <a:t>MPM 1306-900</a:t>
            </a:r>
            <a:endParaRPr lang="en-US" sz="2000">
              <a:latin typeface="Times New Roman"/>
              <a:cs typeface="Times New Roman"/>
            </a:endParaRPr>
          </a:p>
          <a:p>
            <a:r>
              <a:rPr lang="en-US" sz="2000" b="0" i="0" dirty="0">
                <a:solidFill>
                  <a:srgbClr val="000000"/>
                </a:solidFill>
                <a:latin typeface="Times New Roman"/>
                <a:cs typeface="Times New Roman"/>
              </a:rPr>
              <a:t>Enlisted Assignment to Special Programs </a:t>
            </a:r>
            <a:endParaRPr lang="en-US" sz="2000" b="0" i="0">
              <a:solidFill>
                <a:srgbClr val="000000"/>
              </a:solidFill>
              <a:latin typeface="Times New Roman"/>
              <a:cs typeface="Times New Roman"/>
            </a:endParaRPr>
          </a:p>
          <a:p>
            <a:pPr lvl="1"/>
            <a:r>
              <a:rPr lang="en-US" sz="2000" b="0" i="0" dirty="0">
                <a:solidFill>
                  <a:srgbClr val="000000"/>
                </a:solidFill>
                <a:latin typeface="Times New Roman"/>
                <a:cs typeface="Times New Roman"/>
              </a:rPr>
              <a:t>MPM 1306-900</a:t>
            </a:r>
          </a:p>
        </p:txBody>
      </p:sp>
      <p:sp>
        <p:nvSpPr>
          <p:cNvPr id="8" name="Title 1">
            <a:extLst>
              <a:ext uri="{FF2B5EF4-FFF2-40B4-BE49-F238E27FC236}">
                <a16:creationId xmlns:a16="http://schemas.microsoft.com/office/drawing/2014/main" id="{2893CCBB-A147-DD95-5746-A8C2E01C6F67}"/>
              </a:ext>
            </a:extLst>
          </p:cNvPr>
          <p:cNvSpPr txBox="1">
            <a:spLocks/>
          </p:cNvSpPr>
          <p:nvPr/>
        </p:nvSpPr>
        <p:spPr>
          <a:xfrm>
            <a:off x="-4317" y="1087"/>
            <a:ext cx="1219461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Times New Roman"/>
                <a:ea typeface="Tahoma"/>
                <a:cs typeface="Tahoma"/>
              </a:rPr>
              <a:t>Enlisted Assignment System</a:t>
            </a:r>
            <a:br>
              <a:rPr lang="en-US" sz="2800" dirty="0">
                <a:solidFill>
                  <a:srgbClr val="000000"/>
                </a:solidFill>
                <a:latin typeface="Calibri"/>
                <a:ea typeface="Tahoma"/>
                <a:cs typeface="Tahoma"/>
              </a:rPr>
            </a:br>
            <a:r>
              <a:rPr lang="en-US" sz="2000" dirty="0">
                <a:solidFill>
                  <a:srgbClr val="000000"/>
                </a:solidFill>
                <a:latin typeface="Times New Roman"/>
                <a:ea typeface="Tahoma"/>
                <a:cs typeface="Tahoma"/>
              </a:rPr>
              <a:t>MNA Special Programs/Pay</a:t>
            </a:r>
          </a:p>
        </p:txBody>
      </p:sp>
    </p:spTree>
    <p:extLst>
      <p:ext uri="{BB962C8B-B14F-4D97-AF65-F5344CB8AC3E}">
        <p14:creationId xmlns:p14="http://schemas.microsoft.com/office/powerpoint/2010/main" val="125634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0" y="-1539"/>
            <a:ext cx="12190659" cy="1325563"/>
          </a:xfrm>
        </p:spPr>
        <p:txBody>
          <a:bodyPr>
            <a:normAutofit/>
          </a:bodyPr>
          <a:lstStyle/>
          <a:p>
            <a:pPr algn="ctr"/>
            <a:r>
              <a:rPr lang="en-US" sz="3200" b="1" i="0" dirty="0">
                <a:solidFill>
                  <a:srgbClr val="000000"/>
                </a:solidFill>
                <a:latin typeface="Times New Roman"/>
                <a:ea typeface="Tahoma"/>
                <a:cs typeface="Tahoma"/>
              </a:rPr>
              <a:t>References</a:t>
            </a:r>
          </a:p>
        </p:txBody>
      </p:sp>
      <p:sp>
        <p:nvSpPr>
          <p:cNvPr id="3" name="Content Placeholder 2"/>
          <p:cNvSpPr>
            <a:spLocks noGrp="1"/>
          </p:cNvSpPr>
          <p:nvPr>
            <p:ph idx="1"/>
          </p:nvPr>
        </p:nvSpPr>
        <p:spPr>
          <a:xfrm>
            <a:off x="1066800" y="1511763"/>
            <a:ext cx="10058400" cy="4382559"/>
          </a:xfrm>
        </p:spPr>
        <p:txBody>
          <a:bodyPr vert="horz" lIns="91440" tIns="45720" rIns="91440" bIns="45720" rtlCol="0" anchor="t">
            <a:normAutofit/>
          </a:bodyPr>
          <a:lstStyle/>
          <a:p>
            <a:pPr>
              <a:lnSpc>
                <a:spcPct val="100000"/>
              </a:lnSpc>
              <a:spcAft>
                <a:spcPts val="1000"/>
              </a:spcAft>
              <a:buFont typeface="Arial" panose="05000000000000000000" pitchFamily="2" charset="2"/>
              <a:buChar char="•"/>
              <a:defRPr/>
            </a:pPr>
            <a:r>
              <a:rPr lang="en-US" sz="2000" b="0" i="0" dirty="0">
                <a:solidFill>
                  <a:srgbClr val="000000"/>
                </a:solidFill>
                <a:latin typeface="Times New Roman"/>
                <a:cs typeface="Segoe UI"/>
              </a:rPr>
              <a:t>NAVPERS </a:t>
            </a:r>
            <a:r>
              <a:rPr lang="en-US" sz="2000" dirty="0">
                <a:solidFill>
                  <a:srgbClr val="000000"/>
                </a:solidFill>
                <a:latin typeface="Times New Roman"/>
                <a:cs typeface="Segoe UI"/>
              </a:rPr>
              <a:t>15560: </a:t>
            </a:r>
            <a:r>
              <a:rPr lang="en-US" sz="2000" dirty="0">
                <a:solidFill>
                  <a:srgbClr val="000000"/>
                </a:solidFill>
                <a:latin typeface="Times New Roman"/>
                <a:cs typeface="Times New Roman"/>
              </a:rPr>
              <a:t>Navy Military Personnel Manual, </a:t>
            </a:r>
            <a:endParaRPr lang="en-US" sz="2000" dirty="0">
              <a:solidFill>
                <a:srgbClr val="000000"/>
              </a:solidFill>
              <a:latin typeface="Times New Roman"/>
              <a:ea typeface="Tahoma"/>
              <a:cs typeface="Segoe UI"/>
            </a:endParaRPr>
          </a:p>
          <a:p>
            <a:pPr>
              <a:lnSpc>
                <a:spcPct val="100000"/>
              </a:lnSpc>
              <a:spcAft>
                <a:spcPts val="1000"/>
              </a:spcAft>
              <a:buFont typeface="Arial" panose="05000000000000000000" pitchFamily="2" charset="2"/>
              <a:buChar char="•"/>
              <a:defRPr/>
            </a:pPr>
            <a:r>
              <a:rPr lang="en-US" sz="2000" b="0" i="0" dirty="0">
                <a:solidFill>
                  <a:srgbClr val="000000"/>
                </a:solidFill>
                <a:latin typeface="Times New Roman"/>
                <a:ea typeface="Tahoma"/>
                <a:cs typeface="Segoe UI"/>
              </a:rPr>
              <a:t>MILPERSMAN 1306-141</a:t>
            </a:r>
            <a:r>
              <a:rPr lang="en-US" sz="2000" dirty="0">
                <a:solidFill>
                  <a:srgbClr val="000000"/>
                </a:solidFill>
                <a:latin typeface="Times New Roman"/>
                <a:ea typeface="Tahoma"/>
                <a:cs typeface="Segoe UI"/>
              </a:rPr>
              <a:t>:</a:t>
            </a:r>
            <a:r>
              <a:rPr lang="en-US" sz="2000" b="0" i="0" dirty="0">
                <a:solidFill>
                  <a:srgbClr val="000000"/>
                </a:solidFill>
                <a:latin typeface="Times New Roman"/>
                <a:ea typeface="Tahoma"/>
                <a:cs typeface="Segoe UI"/>
              </a:rPr>
              <a:t> Voluntary Sea Duty Program</a:t>
            </a:r>
            <a:endParaRPr lang="en-US" sz="2000" b="0" i="0">
              <a:solidFill>
                <a:srgbClr val="000000"/>
              </a:solidFill>
              <a:latin typeface="Times New Roman"/>
              <a:ea typeface="Tahoma"/>
              <a:cs typeface="Segoe UI"/>
            </a:endParaRPr>
          </a:p>
          <a:p>
            <a:pPr>
              <a:lnSpc>
                <a:spcPct val="100000"/>
              </a:lnSpc>
              <a:spcAft>
                <a:spcPts val="1000"/>
              </a:spcAft>
              <a:defRPr/>
            </a:pPr>
            <a:r>
              <a:rPr lang="en-US" sz="2000" b="0" i="0" dirty="0">
                <a:solidFill>
                  <a:srgbClr val="000000"/>
                </a:solidFill>
                <a:latin typeface="Times New Roman"/>
                <a:ea typeface="Tahoma"/>
                <a:cs typeface="Segoe UI"/>
              </a:rPr>
              <a:t>MILPERSMAN 1300-1000</a:t>
            </a:r>
            <a:r>
              <a:rPr lang="en-US" sz="2000" dirty="0">
                <a:solidFill>
                  <a:srgbClr val="000000"/>
                </a:solidFill>
                <a:latin typeface="Times New Roman"/>
                <a:ea typeface="Tahoma"/>
                <a:cs typeface="Segoe UI"/>
              </a:rPr>
              <a:t>:</a:t>
            </a:r>
            <a:r>
              <a:rPr lang="en-US" sz="2000" b="0" i="0" dirty="0">
                <a:solidFill>
                  <a:srgbClr val="000000"/>
                </a:solidFill>
                <a:latin typeface="Times New Roman"/>
                <a:ea typeface="Tahoma"/>
                <a:cs typeface="Segoe UI"/>
              </a:rPr>
              <a:t> Military Couple and Single Parent Assignment Policy</a:t>
            </a:r>
            <a:endParaRPr lang="en-US" sz="2000">
              <a:latin typeface="Times New Roman"/>
              <a:cs typeface="Times New Roman"/>
            </a:endParaRPr>
          </a:p>
          <a:p>
            <a:pPr>
              <a:lnSpc>
                <a:spcPct val="100000"/>
              </a:lnSpc>
              <a:spcAft>
                <a:spcPts val="1000"/>
              </a:spcAft>
            </a:pPr>
            <a:r>
              <a:rPr lang="en-US" sz="2000" b="0" i="0" dirty="0">
                <a:solidFill>
                  <a:srgbClr val="000000"/>
                </a:solidFill>
                <a:latin typeface="Times New Roman"/>
                <a:cs typeface="Times New Roman"/>
              </a:rPr>
              <a:t>MILPERSMAN 1300-500</a:t>
            </a:r>
            <a:r>
              <a:rPr lang="en-US" sz="2000" dirty="0">
                <a:solidFill>
                  <a:srgbClr val="000000"/>
                </a:solidFill>
                <a:latin typeface="Times New Roman"/>
                <a:cs typeface="Times New Roman"/>
              </a:rPr>
              <a:t>:</a:t>
            </a:r>
            <a:r>
              <a:rPr lang="en-US" sz="2000" b="0" i="0" dirty="0">
                <a:solidFill>
                  <a:srgbClr val="000000"/>
                </a:solidFill>
                <a:latin typeface="Times New Roman"/>
                <a:cs typeface="Times New Roman"/>
              </a:rPr>
              <a:t> Reassignment for Humanitarian Reasons </a:t>
            </a:r>
            <a:endParaRPr lang="en-US" sz="2000" b="0" i="0">
              <a:solidFill>
                <a:srgbClr val="000000"/>
              </a:solidFill>
              <a:latin typeface="Times New Roman"/>
              <a:ea typeface="Calibri"/>
              <a:cs typeface="Times New Roman"/>
            </a:endParaRPr>
          </a:p>
          <a:p>
            <a:pPr>
              <a:lnSpc>
                <a:spcPct val="100000"/>
              </a:lnSpc>
              <a:spcAft>
                <a:spcPts val="1000"/>
              </a:spcAft>
            </a:pPr>
            <a:r>
              <a:rPr lang="en-US" sz="2000" b="0" i="0" dirty="0">
                <a:solidFill>
                  <a:srgbClr val="000000"/>
                </a:solidFill>
                <a:latin typeface="Times New Roman"/>
                <a:cs typeface="Times New Roman"/>
              </a:rPr>
              <a:t>MILPERMAN 1306-106</a:t>
            </a:r>
            <a:r>
              <a:rPr lang="en-US" sz="2000" dirty="0">
                <a:solidFill>
                  <a:srgbClr val="000000"/>
                </a:solidFill>
                <a:latin typeface="Times New Roman"/>
                <a:cs typeface="Times New Roman"/>
              </a:rPr>
              <a:t>:</a:t>
            </a:r>
            <a:r>
              <a:rPr lang="en-US" sz="2000" b="0" i="0" dirty="0">
                <a:solidFill>
                  <a:srgbClr val="000000"/>
                </a:solidFill>
                <a:latin typeface="Times New Roman"/>
                <a:cs typeface="Times New Roman"/>
              </a:rPr>
              <a:t> Time on Station (TOS) and Retainability Obligated Service (OBLISERV)</a:t>
            </a:r>
            <a:endParaRPr lang="en-US" sz="2000">
              <a:solidFill>
                <a:srgbClr val="000000"/>
              </a:solidFill>
              <a:latin typeface="Times New Roman"/>
              <a:ea typeface="Tahoma"/>
              <a:cs typeface="Times New Roman"/>
            </a:endParaRPr>
          </a:p>
          <a:p>
            <a:pPr>
              <a:lnSpc>
                <a:spcPct val="100000"/>
              </a:lnSpc>
              <a:spcAft>
                <a:spcPts val="1000"/>
              </a:spcAft>
            </a:pPr>
            <a:r>
              <a:rPr lang="en-US" sz="2000" b="0" i="0" dirty="0">
                <a:solidFill>
                  <a:srgbClr val="000000"/>
                </a:solidFill>
                <a:latin typeface="Times New Roman"/>
                <a:cs typeface="Times New Roman"/>
              </a:rPr>
              <a:t>MILPERSMAN 1306-104</a:t>
            </a:r>
            <a:r>
              <a:rPr lang="en-US" sz="2000" dirty="0">
                <a:solidFill>
                  <a:srgbClr val="000000"/>
                </a:solidFill>
                <a:latin typeface="Times New Roman"/>
                <a:cs typeface="Times New Roman"/>
              </a:rPr>
              <a:t>:</a:t>
            </a:r>
            <a:r>
              <a:rPr lang="en-US" sz="2000" b="0" i="0" dirty="0">
                <a:solidFill>
                  <a:srgbClr val="000000"/>
                </a:solidFill>
                <a:latin typeface="Times New Roman"/>
                <a:cs typeface="Times New Roman"/>
              </a:rPr>
              <a:t> Projected Rotation Date (PRD) </a:t>
            </a:r>
            <a:endParaRPr lang="en-US" sz="2000">
              <a:latin typeface="Times New Roman"/>
              <a:ea typeface="Tahoma"/>
              <a:cs typeface="Times New Roman"/>
            </a:endParaRPr>
          </a:p>
          <a:p>
            <a:pPr>
              <a:lnSpc>
                <a:spcPct val="100000"/>
              </a:lnSpc>
              <a:spcAft>
                <a:spcPts val="1000"/>
              </a:spcAft>
            </a:pPr>
            <a:r>
              <a:rPr lang="en-US" sz="2000" b="0" i="0" dirty="0">
                <a:solidFill>
                  <a:srgbClr val="000000"/>
                </a:solidFill>
                <a:latin typeface="Times New Roman"/>
                <a:cs typeface="Times New Roman"/>
              </a:rPr>
              <a:t>MILPERSMAN 1306-700</a:t>
            </a:r>
            <a:r>
              <a:rPr lang="en-US" sz="2000" dirty="0">
                <a:solidFill>
                  <a:srgbClr val="000000"/>
                </a:solidFill>
                <a:latin typeface="Times New Roman"/>
                <a:cs typeface="Times New Roman"/>
              </a:rPr>
              <a:t>:</a:t>
            </a:r>
            <a:r>
              <a:rPr lang="en-US" sz="2000" b="0" i="0" dirty="0">
                <a:solidFill>
                  <a:srgbClr val="000000"/>
                </a:solidFill>
                <a:latin typeface="Times New Roman"/>
                <a:cs typeface="Times New Roman"/>
              </a:rPr>
              <a:t> Exchanges of Duty (SWAPS)</a:t>
            </a:r>
            <a:endParaRPr lang="en-US" sz="2000" b="0" i="0" dirty="0">
              <a:solidFill>
                <a:srgbClr val="000000"/>
              </a:solidFill>
              <a:latin typeface="Times New Roman"/>
              <a:ea typeface="Calibri"/>
              <a:cs typeface="Times New Roman"/>
            </a:endParaRPr>
          </a:p>
          <a:p>
            <a:endParaRPr lang="en-US" sz="3200"/>
          </a:p>
        </p:txBody>
      </p:sp>
    </p:spTree>
    <p:extLst>
      <p:ext uri="{BB962C8B-B14F-4D97-AF65-F5344CB8AC3E}">
        <p14:creationId xmlns:p14="http://schemas.microsoft.com/office/powerpoint/2010/main" val="871650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19A833-C0EC-4CBF-AC83-988811899882}"/>
              </a:ext>
            </a:extLst>
          </p:cNvPr>
          <p:cNvSpPr>
            <a:spLocks noGrp="1"/>
          </p:cNvSpPr>
          <p:nvPr>
            <p:ph idx="1"/>
          </p:nvPr>
        </p:nvSpPr>
        <p:spPr>
          <a:xfrm>
            <a:off x="1066800" y="1600200"/>
            <a:ext cx="10058399" cy="4526423"/>
          </a:xfrm>
        </p:spPr>
        <p:txBody>
          <a:bodyPr vert="horz" lIns="91440" tIns="45720" rIns="91440" bIns="45720" rtlCol="0" anchor="t">
            <a:normAutofit/>
          </a:bodyPr>
          <a:lstStyle/>
          <a:p>
            <a:pPr>
              <a:defRPr/>
            </a:pPr>
            <a:r>
              <a:rPr lang="en-US" sz="2000" b="0" i="0" dirty="0">
                <a:solidFill>
                  <a:srgbClr val="000000"/>
                </a:solidFill>
                <a:latin typeface="Times New Roman"/>
                <a:ea typeface="Calibri"/>
                <a:cs typeface="Calibri"/>
              </a:rPr>
              <a:t>SDIP is designed as an incentive for Sailors who volunteer to curtail their shore duty to return to sea early</a:t>
            </a:r>
          </a:p>
          <a:p>
            <a:pPr>
              <a:defRPr/>
            </a:pPr>
            <a:r>
              <a:rPr lang="en-US" sz="2000" b="0" i="0" dirty="0">
                <a:solidFill>
                  <a:srgbClr val="000000"/>
                </a:solidFill>
                <a:latin typeface="Times New Roman"/>
                <a:ea typeface="Calibri"/>
                <a:cs typeface="Calibri"/>
              </a:rPr>
              <a:t>Requires a NAVPERS 1306/7 request for the Voluntary Sea Duty Program (VSDP) MNM 1306-141 to be submitted </a:t>
            </a:r>
            <a:r>
              <a:rPr lang="en-US" sz="2000" dirty="0">
                <a:solidFill>
                  <a:srgbClr val="000000"/>
                </a:solidFill>
                <a:latin typeface="Times New Roman"/>
                <a:ea typeface="Calibri"/>
                <a:cs typeface="Calibri"/>
              </a:rPr>
              <a:t>14-16</a:t>
            </a:r>
            <a:r>
              <a:rPr lang="en-US" sz="2000" b="0" i="0" dirty="0">
                <a:solidFill>
                  <a:srgbClr val="000000"/>
                </a:solidFill>
                <a:latin typeface="Times New Roman"/>
                <a:ea typeface="Calibri"/>
                <a:cs typeface="Calibri"/>
              </a:rPr>
              <a:t> months PRIOR to Projected Rotation Date (PRD)</a:t>
            </a:r>
          </a:p>
          <a:p>
            <a:pPr>
              <a:defRPr/>
            </a:pPr>
            <a:r>
              <a:rPr lang="en-US" sz="2000" b="0" i="0" dirty="0">
                <a:solidFill>
                  <a:srgbClr val="000000"/>
                </a:solidFill>
                <a:latin typeface="Times New Roman"/>
                <a:ea typeface="Calibri"/>
                <a:cs typeface="Calibri"/>
              </a:rPr>
              <a:t>Sailors can request </a:t>
            </a:r>
          </a:p>
          <a:p>
            <a:pPr lvl="1"/>
            <a:r>
              <a:rPr lang="en-US" sz="2000" b="0" i="0" dirty="0">
                <a:solidFill>
                  <a:srgbClr val="000000"/>
                </a:solidFill>
                <a:latin typeface="Times New Roman"/>
                <a:ea typeface="Calibri"/>
                <a:cs typeface="Calibri"/>
              </a:rPr>
              <a:t>SDIP-B – </a:t>
            </a:r>
            <a:r>
              <a:rPr lang="en-US" sz="2000" dirty="0">
                <a:solidFill>
                  <a:srgbClr val="000000"/>
                </a:solidFill>
                <a:latin typeface="Times New Roman"/>
                <a:ea typeface="Calibri"/>
                <a:cs typeface="Calibri"/>
              </a:rPr>
              <a:t>Back-to-Back</a:t>
            </a:r>
            <a:endParaRPr lang="en-US" sz="2000" b="0" i="0" dirty="0">
              <a:solidFill>
                <a:srgbClr val="000000"/>
              </a:solidFill>
              <a:latin typeface="Times New Roman"/>
              <a:ea typeface="Calibri"/>
              <a:cs typeface="Calibri"/>
            </a:endParaRPr>
          </a:p>
          <a:p>
            <a:pPr lvl="1"/>
            <a:r>
              <a:rPr lang="en-US" sz="2000" b="0" i="0" dirty="0">
                <a:solidFill>
                  <a:srgbClr val="000000"/>
                </a:solidFill>
                <a:latin typeface="Times New Roman"/>
                <a:ea typeface="Calibri"/>
                <a:cs typeface="Calibri"/>
              </a:rPr>
              <a:t>SDIP-C  - Curtailment </a:t>
            </a:r>
          </a:p>
          <a:p>
            <a:pPr lvl="1"/>
            <a:r>
              <a:rPr lang="en-US" sz="2000" b="0" i="0" dirty="0">
                <a:solidFill>
                  <a:srgbClr val="000000"/>
                </a:solidFill>
                <a:latin typeface="Times New Roman"/>
                <a:ea typeface="Calibri"/>
                <a:cs typeface="Calibri"/>
              </a:rPr>
              <a:t>SDIP-E  - Extension </a:t>
            </a:r>
          </a:p>
          <a:p>
            <a:r>
              <a:rPr lang="en-US" sz="2000" b="0" i="0" dirty="0">
                <a:solidFill>
                  <a:srgbClr val="000000"/>
                </a:solidFill>
                <a:latin typeface="Times New Roman"/>
                <a:ea typeface="Calibri"/>
                <a:cs typeface="Calibri"/>
              </a:rPr>
              <a:t>SDIP eligibility chart is located on My Navy HR page</a:t>
            </a:r>
          </a:p>
          <a:p>
            <a:pPr lvl="1"/>
            <a:r>
              <a:rPr lang="en-US" sz="2000" b="0" i="0" dirty="0">
                <a:solidFill>
                  <a:srgbClr val="000000"/>
                </a:solidFill>
                <a:latin typeface="Times New Roman"/>
                <a:ea typeface="Calibri"/>
                <a:cs typeface="Calibri"/>
              </a:rPr>
              <a:t>https://www.mynavyhr.navy.mil/References/Pay-Benefits/SDIP/</a:t>
            </a:r>
          </a:p>
          <a:p>
            <a:endParaRPr lang="en-US">
              <a:latin typeface="Baskerville Old Face" panose="02020602080505020303" pitchFamily="18" charset="0"/>
            </a:endParaRPr>
          </a:p>
          <a:p>
            <a:pPr>
              <a:defRPr/>
            </a:pPr>
            <a:endParaRPr lang="en-US">
              <a:latin typeface="Baskerville Old Face" panose="02020602080505020303" pitchFamily="18" charset="0"/>
            </a:endParaRPr>
          </a:p>
          <a:p>
            <a:pPr>
              <a:defRPr/>
            </a:pPr>
            <a:endParaRPr lang="en-US">
              <a:latin typeface="Baskerville Old Face" panose="02020602080505020303" pitchFamily="18" charset="0"/>
            </a:endParaRPr>
          </a:p>
          <a:p>
            <a:pPr marL="342900" lvl="1" indent="0">
              <a:buNone/>
            </a:pPr>
            <a:endParaRPr lang="en-US" sz="2200">
              <a:highlight>
                <a:srgbClr val="008000"/>
              </a:highlight>
            </a:endParaRPr>
          </a:p>
          <a:p>
            <a:endParaRPr lang="en-US" sz="2400"/>
          </a:p>
        </p:txBody>
      </p:sp>
      <p:sp>
        <p:nvSpPr>
          <p:cNvPr id="7" name="Title 1">
            <a:extLst>
              <a:ext uri="{FF2B5EF4-FFF2-40B4-BE49-F238E27FC236}">
                <a16:creationId xmlns:a16="http://schemas.microsoft.com/office/drawing/2014/main" id="{39F0E0E6-C070-A6C5-6715-461E728CDD15}"/>
              </a:ext>
            </a:extLst>
          </p:cNvPr>
          <p:cNvSpPr txBox="1">
            <a:spLocks/>
          </p:cNvSpPr>
          <p:nvPr/>
        </p:nvSpPr>
        <p:spPr>
          <a:xfrm>
            <a:off x="-4317" y="1087"/>
            <a:ext cx="1219461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Times New Roman"/>
                <a:ea typeface="Tahoma"/>
                <a:cs typeface="Tahoma"/>
              </a:rPr>
              <a:t>Enlisted Assignment System</a:t>
            </a:r>
            <a:br>
              <a:rPr lang="en-US" sz="2800" dirty="0">
                <a:solidFill>
                  <a:srgbClr val="000000"/>
                </a:solidFill>
                <a:latin typeface="Calibri"/>
                <a:ea typeface="Tahoma"/>
                <a:cs typeface="Tahoma"/>
              </a:rPr>
            </a:br>
            <a:r>
              <a:rPr lang="en-US" sz="2000" dirty="0">
                <a:solidFill>
                  <a:srgbClr val="000000"/>
                </a:solidFill>
                <a:latin typeface="Times New Roman"/>
                <a:ea typeface="Tahoma"/>
                <a:cs typeface="Tahoma"/>
              </a:rPr>
              <a:t>Sea Duty Incentive Pay (SDIP)</a:t>
            </a:r>
          </a:p>
        </p:txBody>
      </p:sp>
    </p:spTree>
    <p:extLst>
      <p:ext uri="{BB962C8B-B14F-4D97-AF65-F5344CB8AC3E}">
        <p14:creationId xmlns:p14="http://schemas.microsoft.com/office/powerpoint/2010/main" val="423633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535091"/>
            <a:ext cx="10058400" cy="4101350"/>
          </a:xfrm>
        </p:spPr>
        <p:txBody>
          <a:bodyPr vert="horz" lIns="91440" tIns="45720" rIns="91440" bIns="45720" rtlCol="0" anchor="t">
            <a:normAutofit/>
          </a:bodyPr>
          <a:lstStyle/>
          <a:p>
            <a:r>
              <a:rPr lang="en-US" sz="2000" b="0" i="0" dirty="0">
                <a:solidFill>
                  <a:srgbClr val="000000"/>
                </a:solidFill>
                <a:latin typeface="Times New Roman"/>
                <a:cs typeface="Times New Roman"/>
              </a:rPr>
              <a:t>Designed to attract qualified Sailors to certain jobs/billets that are hard to fill</a:t>
            </a:r>
          </a:p>
          <a:p>
            <a:r>
              <a:rPr lang="en-US" sz="2000" b="0" i="0" dirty="0">
                <a:solidFill>
                  <a:srgbClr val="000000"/>
                </a:solidFill>
                <a:latin typeface="Times New Roman"/>
                <a:cs typeface="Times New Roman"/>
              </a:rPr>
              <a:t>AIP must be written in the orders</a:t>
            </a:r>
          </a:p>
          <a:p>
            <a:pPr>
              <a:defRPr/>
            </a:pPr>
            <a:r>
              <a:rPr lang="en-US" sz="2000" b="0" i="0" dirty="0">
                <a:solidFill>
                  <a:srgbClr val="000000"/>
                </a:solidFill>
                <a:latin typeface="Times New Roman"/>
                <a:ea typeface="Tahoma"/>
                <a:cs typeface="Tahoma"/>
              </a:rPr>
              <a:t>Sailors “bid” on an assignment through MNA – the “Best fit” Sailor gets the job</a:t>
            </a:r>
          </a:p>
          <a:p>
            <a:pPr>
              <a:defRPr/>
            </a:pPr>
            <a:r>
              <a:rPr lang="en-US" sz="2000" b="0" i="0" dirty="0">
                <a:solidFill>
                  <a:srgbClr val="000000"/>
                </a:solidFill>
                <a:latin typeface="Times New Roman"/>
                <a:ea typeface="Tahoma"/>
                <a:cs typeface="Tahoma"/>
              </a:rPr>
              <a:t>AIP jobs are identified in MNA with the AIP bid amount in a drop-down menu</a:t>
            </a:r>
          </a:p>
          <a:p>
            <a:pPr>
              <a:defRPr/>
            </a:pPr>
            <a:r>
              <a:rPr lang="en-US" sz="2000" b="0" i="0" dirty="0">
                <a:solidFill>
                  <a:srgbClr val="000000"/>
                </a:solidFill>
                <a:latin typeface="Times New Roman"/>
                <a:ea typeface="Tahoma"/>
                <a:cs typeface="Tahoma"/>
              </a:rPr>
              <a:t>Paid monthly and will be taxable income</a:t>
            </a:r>
          </a:p>
          <a:p>
            <a:pPr marL="0" indent="0">
              <a:buNone/>
            </a:pPr>
            <a:endParaRPr lang="en-US"/>
          </a:p>
          <a:p>
            <a:endParaRPr lang="en-US"/>
          </a:p>
        </p:txBody>
      </p:sp>
      <p:sp>
        <p:nvSpPr>
          <p:cNvPr id="7" name="Title 1">
            <a:extLst>
              <a:ext uri="{FF2B5EF4-FFF2-40B4-BE49-F238E27FC236}">
                <a16:creationId xmlns:a16="http://schemas.microsoft.com/office/drawing/2014/main" id="{2EEB485F-AD3C-D207-05AA-E1809C43600C}"/>
              </a:ext>
            </a:extLst>
          </p:cNvPr>
          <p:cNvSpPr txBox="1">
            <a:spLocks/>
          </p:cNvSpPr>
          <p:nvPr/>
        </p:nvSpPr>
        <p:spPr>
          <a:xfrm>
            <a:off x="-4317" y="1087"/>
            <a:ext cx="1219461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Times New Roman"/>
                <a:ea typeface="Tahoma"/>
                <a:cs typeface="Tahoma"/>
              </a:rPr>
              <a:t>Enlisted Assignment System</a:t>
            </a:r>
            <a:br>
              <a:rPr lang="en-US" sz="2800" dirty="0">
                <a:solidFill>
                  <a:srgbClr val="000000"/>
                </a:solidFill>
                <a:latin typeface="Calibri"/>
                <a:ea typeface="Tahoma"/>
                <a:cs typeface="Tahoma"/>
              </a:rPr>
            </a:br>
            <a:r>
              <a:rPr lang="en-US" sz="2000" dirty="0">
                <a:solidFill>
                  <a:srgbClr val="000000"/>
                </a:solidFill>
                <a:latin typeface="Times New Roman"/>
                <a:ea typeface="Tahoma"/>
                <a:cs typeface="Tahoma"/>
              </a:rPr>
              <a:t>Assignment Incentive Pay (AIP)</a:t>
            </a:r>
          </a:p>
        </p:txBody>
      </p:sp>
    </p:spTree>
    <p:extLst>
      <p:ext uri="{BB962C8B-B14F-4D97-AF65-F5344CB8AC3E}">
        <p14:creationId xmlns:p14="http://schemas.microsoft.com/office/powerpoint/2010/main" val="4259738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627916"/>
            <a:ext cx="10058400" cy="4785241"/>
          </a:xfrm>
        </p:spPr>
        <p:txBody>
          <a:bodyPr vert="horz" lIns="91440" tIns="45720" rIns="91440" bIns="45720" rtlCol="0" anchor="t">
            <a:noAutofit/>
          </a:bodyPr>
          <a:lstStyle/>
          <a:p>
            <a:pPr>
              <a:lnSpc>
                <a:spcPct val="110000"/>
              </a:lnSpc>
              <a:spcBef>
                <a:spcPts val="300"/>
              </a:spcBef>
              <a:spcAft>
                <a:spcPts val="300"/>
              </a:spcAft>
            </a:pPr>
            <a:r>
              <a:rPr lang="en-US" sz="2000" dirty="0">
                <a:solidFill>
                  <a:srgbClr val="000000"/>
                </a:solidFill>
                <a:latin typeface="Times New Roman"/>
                <a:ea typeface="Calibri"/>
                <a:cs typeface="Calibri"/>
              </a:rPr>
              <a:t>The NAVPERS 1306/7 was updated and automated to provide Sailors a standard Navy-wide format to submit requests to Assignment Control Authorities (ACAs)</a:t>
            </a:r>
          </a:p>
          <a:p>
            <a:pPr marL="571500" lvl="1">
              <a:lnSpc>
                <a:spcPct val="110000"/>
              </a:lnSpc>
              <a:spcBef>
                <a:spcPts val="300"/>
              </a:spcBef>
              <a:spcAft>
                <a:spcPts val="300"/>
              </a:spcAft>
            </a:pPr>
            <a:r>
              <a:rPr lang="en-US" sz="2000" dirty="0">
                <a:solidFill>
                  <a:srgbClr val="000000"/>
                </a:solidFill>
                <a:latin typeface="Times New Roman"/>
                <a:ea typeface="Calibri"/>
                <a:cs typeface="Calibri"/>
              </a:rPr>
              <a:t>Uploaded to MNP or email to MNCC at </a:t>
            </a:r>
            <a:r>
              <a:rPr lang="en-US" sz="2000" dirty="0">
                <a:solidFill>
                  <a:srgbClr val="000000"/>
                </a:solidFill>
                <a:latin typeface="Times New Roman"/>
                <a:ea typeface="Calibri"/>
                <a:cs typeface="Calibri"/>
                <a:hlinkClick r:id="rId3"/>
              </a:rPr>
              <a:t>askmncc.fct@navy.mil</a:t>
            </a:r>
            <a:r>
              <a:rPr lang="en-US" sz="2000" dirty="0">
                <a:solidFill>
                  <a:srgbClr val="000000"/>
                </a:solidFill>
                <a:latin typeface="Times New Roman"/>
                <a:ea typeface="Calibri"/>
                <a:cs typeface="Calibri"/>
              </a:rPr>
              <a:t> for processing</a:t>
            </a:r>
            <a:endParaRPr lang="en-US" sz="2000">
              <a:latin typeface="Times New Roman"/>
              <a:cs typeface="Times New Roman"/>
            </a:endParaRPr>
          </a:p>
          <a:p>
            <a:pPr>
              <a:lnSpc>
                <a:spcPct val="100000"/>
              </a:lnSpc>
              <a:spcBef>
                <a:spcPts val="300"/>
              </a:spcBef>
              <a:spcAft>
                <a:spcPts val="300"/>
              </a:spcAft>
            </a:pPr>
            <a:r>
              <a:rPr lang="en-US" sz="2000" b="0" i="0" dirty="0">
                <a:solidFill>
                  <a:srgbClr val="000000"/>
                </a:solidFill>
                <a:latin typeface="Times New Roman"/>
                <a:cs typeface="Times New Roman"/>
              </a:rPr>
              <a:t>Best Practices</a:t>
            </a:r>
            <a:endParaRPr lang="en-US" sz="2000">
              <a:latin typeface="Times New Roman"/>
              <a:ea typeface="Tahoma"/>
              <a:cs typeface="Tahoma"/>
            </a:endParaRPr>
          </a:p>
          <a:p>
            <a:pPr marL="571500" lvl="3">
              <a:lnSpc>
                <a:spcPct val="100000"/>
              </a:lnSpc>
              <a:spcBef>
                <a:spcPts val="300"/>
              </a:spcBef>
              <a:spcAft>
                <a:spcPts val="300"/>
              </a:spcAft>
            </a:pPr>
            <a:r>
              <a:rPr lang="en-US" sz="2000" b="0" i="0" dirty="0">
                <a:solidFill>
                  <a:srgbClr val="000000"/>
                </a:solidFill>
                <a:latin typeface="Times New Roman"/>
                <a:cs typeface="Times New Roman"/>
              </a:rPr>
              <a:t>Explain to the Sailor that it is like a special request chit, but the difference is that it is requesting action on behalf of the Sailor from PERS</a:t>
            </a:r>
            <a:endParaRPr lang="en-US" sz="2000">
              <a:latin typeface="Times New Roman"/>
              <a:ea typeface="Tahoma"/>
              <a:cs typeface="Tahoma"/>
            </a:endParaRPr>
          </a:p>
          <a:p>
            <a:pPr marL="571500" lvl="3">
              <a:lnSpc>
                <a:spcPct val="100000"/>
              </a:lnSpc>
              <a:spcBef>
                <a:spcPts val="300"/>
              </a:spcBef>
              <a:spcAft>
                <a:spcPts val="300"/>
              </a:spcAft>
            </a:pPr>
            <a:r>
              <a:rPr lang="en-US" sz="2000" b="0" i="0" dirty="0">
                <a:solidFill>
                  <a:srgbClr val="000000"/>
                </a:solidFill>
                <a:latin typeface="Times New Roman"/>
                <a:cs typeface="Times New Roman"/>
              </a:rPr>
              <a:t>Must be initiated by the Sailor so they understand the request they are making</a:t>
            </a:r>
            <a:endParaRPr lang="en-US" sz="2000">
              <a:latin typeface="Times New Roman"/>
              <a:ea typeface="Tahoma"/>
              <a:cs typeface="Tahoma"/>
            </a:endParaRPr>
          </a:p>
          <a:p>
            <a:pPr marL="571500" lvl="3">
              <a:lnSpc>
                <a:spcPct val="100000"/>
              </a:lnSpc>
              <a:spcBef>
                <a:spcPts val="300"/>
              </a:spcBef>
              <a:spcAft>
                <a:spcPts val="300"/>
              </a:spcAft>
            </a:pPr>
            <a:r>
              <a:rPr lang="en-US" sz="2000" b="0" i="0" dirty="0">
                <a:solidFill>
                  <a:srgbClr val="000000"/>
                </a:solidFill>
                <a:latin typeface="Times New Roman"/>
                <a:cs typeface="Times New Roman"/>
              </a:rPr>
              <a:t>Receive approved paper copy prior to electronic submission</a:t>
            </a:r>
            <a:endParaRPr lang="en-US" sz="2000">
              <a:latin typeface="Times New Roman"/>
              <a:ea typeface="Tahoma"/>
              <a:cs typeface="Tahoma"/>
            </a:endParaRPr>
          </a:p>
          <a:p>
            <a:pPr marL="571500" lvl="3">
              <a:lnSpc>
                <a:spcPct val="100000"/>
              </a:lnSpc>
              <a:spcBef>
                <a:spcPts val="300"/>
              </a:spcBef>
              <a:spcAft>
                <a:spcPts val="300"/>
              </a:spcAft>
            </a:pPr>
            <a:r>
              <a:rPr lang="en-US" sz="2000" b="0" i="0" dirty="0">
                <a:solidFill>
                  <a:srgbClr val="000000"/>
                </a:solidFill>
                <a:latin typeface="Times New Roman"/>
                <a:cs typeface="Times New Roman"/>
              </a:rPr>
              <a:t>When forwarding to MNCC via email indicate who the request should go to in the body of the email</a:t>
            </a:r>
            <a:endParaRPr lang="en-US" sz="2000">
              <a:latin typeface="Times New Roman"/>
              <a:ea typeface="Tahoma"/>
              <a:cs typeface="Tahoma"/>
            </a:endParaRPr>
          </a:p>
          <a:p>
            <a:pPr marL="571500" lvl="4">
              <a:lnSpc>
                <a:spcPct val="100000"/>
              </a:lnSpc>
              <a:spcBef>
                <a:spcPts val="300"/>
              </a:spcBef>
              <a:spcAft>
                <a:spcPts val="300"/>
              </a:spcAft>
            </a:pPr>
            <a:r>
              <a:rPr lang="en-US" sz="2000" b="0" i="0" dirty="0">
                <a:solidFill>
                  <a:srgbClr val="000000"/>
                </a:solidFill>
                <a:latin typeface="Times New Roman"/>
                <a:cs typeface="Times New Roman"/>
              </a:rPr>
              <a:t>Example: Forward to BUPERS 836</a:t>
            </a:r>
            <a:endParaRPr lang="en-US" sz="2200" dirty="0">
              <a:latin typeface="Times New Roman"/>
              <a:ea typeface="Tahoma"/>
              <a:cs typeface="Times New Roman"/>
            </a:endParaRPr>
          </a:p>
          <a:p>
            <a:pPr>
              <a:lnSpc>
                <a:spcPct val="110000"/>
              </a:lnSpc>
              <a:spcBef>
                <a:spcPts val="300"/>
              </a:spcBef>
              <a:spcAft>
                <a:spcPts val="300"/>
              </a:spcAft>
            </a:pPr>
            <a:endParaRPr lang="en-US" sz="2400">
              <a:ea typeface="Tahoma"/>
              <a:cs typeface="Tahoma"/>
            </a:endParaRPr>
          </a:p>
          <a:p>
            <a:pPr>
              <a:lnSpc>
                <a:spcPct val="110000"/>
              </a:lnSpc>
              <a:spcBef>
                <a:spcPts val="300"/>
              </a:spcBef>
              <a:spcAft>
                <a:spcPts val="300"/>
              </a:spcAft>
            </a:pPr>
            <a:endParaRPr lang="en-US">
              <a:ea typeface="Tahoma"/>
              <a:cs typeface="Tahoma"/>
            </a:endParaRPr>
          </a:p>
          <a:p>
            <a:pPr>
              <a:lnSpc>
                <a:spcPct val="110000"/>
              </a:lnSpc>
              <a:spcBef>
                <a:spcPts val="300"/>
              </a:spcBef>
              <a:spcAft>
                <a:spcPts val="300"/>
              </a:spcAft>
            </a:pPr>
            <a:endParaRPr lang="en-US">
              <a:ea typeface="Tahoma"/>
              <a:cs typeface="Tahoma"/>
            </a:endParaRPr>
          </a:p>
        </p:txBody>
      </p:sp>
      <p:sp>
        <p:nvSpPr>
          <p:cNvPr id="7" name="Title 1">
            <a:extLst>
              <a:ext uri="{FF2B5EF4-FFF2-40B4-BE49-F238E27FC236}">
                <a16:creationId xmlns:a16="http://schemas.microsoft.com/office/drawing/2014/main" id="{871EF514-9E9D-9D22-F15A-D8DC18A62690}"/>
              </a:ext>
            </a:extLst>
          </p:cNvPr>
          <p:cNvSpPr txBox="1">
            <a:spLocks/>
          </p:cNvSpPr>
          <p:nvPr/>
        </p:nvSpPr>
        <p:spPr>
          <a:xfrm>
            <a:off x="-4317" y="1087"/>
            <a:ext cx="1219461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Times New Roman"/>
                <a:ea typeface="Tahoma"/>
                <a:cs typeface="Tahoma"/>
              </a:rPr>
              <a:t>Enlisted Assignment System</a:t>
            </a:r>
            <a:br>
              <a:rPr lang="en-US" sz="2800" dirty="0">
                <a:solidFill>
                  <a:srgbClr val="000000"/>
                </a:solidFill>
                <a:latin typeface="Calibri"/>
                <a:ea typeface="Tahoma"/>
                <a:cs typeface="Tahoma"/>
              </a:rPr>
            </a:br>
            <a:r>
              <a:rPr lang="en-US" sz="2000" dirty="0">
                <a:solidFill>
                  <a:srgbClr val="000000"/>
                </a:solidFill>
                <a:latin typeface="Times New Roman"/>
                <a:ea typeface="Tahoma"/>
                <a:cs typeface="Tahoma"/>
              </a:rPr>
              <a:t>Enlisted Personnel Action Request (NAVPERS 1306/7)</a:t>
            </a:r>
          </a:p>
        </p:txBody>
      </p:sp>
    </p:spTree>
    <p:extLst>
      <p:ext uri="{BB962C8B-B14F-4D97-AF65-F5344CB8AC3E}">
        <p14:creationId xmlns:p14="http://schemas.microsoft.com/office/powerpoint/2010/main" val="3583766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D2F929C-5641-2C19-6FF5-1F54E1829F8D}"/>
              </a:ext>
            </a:extLst>
          </p:cNvPr>
          <p:cNvSpPr txBox="1">
            <a:spLocks/>
          </p:cNvSpPr>
          <p:nvPr/>
        </p:nvSpPr>
        <p:spPr>
          <a:xfrm>
            <a:off x="-4317" y="1087"/>
            <a:ext cx="1219461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Times New Roman"/>
                <a:ea typeface="Tahoma"/>
                <a:cs typeface="Tahoma"/>
              </a:rPr>
              <a:t>Enlisted Assignment System</a:t>
            </a:r>
            <a:br>
              <a:rPr lang="en-US" sz="2800" dirty="0">
                <a:solidFill>
                  <a:srgbClr val="000000"/>
                </a:solidFill>
                <a:latin typeface="Calibri"/>
                <a:ea typeface="Tahoma"/>
                <a:cs typeface="Tahoma"/>
              </a:rPr>
            </a:br>
            <a:r>
              <a:rPr lang="en-US" sz="2000" dirty="0">
                <a:solidFill>
                  <a:srgbClr val="000000"/>
                </a:solidFill>
                <a:latin typeface="Times New Roman"/>
                <a:ea typeface="Tahoma"/>
                <a:cs typeface="Tahoma"/>
              </a:rPr>
              <a:t>Enlisted Personnel Action Request (NAVPERS 1306/7)</a:t>
            </a:r>
          </a:p>
        </p:txBody>
      </p:sp>
      <p:pic>
        <p:nvPicPr>
          <p:cNvPr id="6" name="Picture 5">
            <a:extLst>
              <a:ext uri="{FF2B5EF4-FFF2-40B4-BE49-F238E27FC236}">
                <a16:creationId xmlns:a16="http://schemas.microsoft.com/office/drawing/2014/main" id="{12781E40-035B-CEA2-2DED-567A24C7F4F9}"/>
              </a:ext>
            </a:extLst>
          </p:cNvPr>
          <p:cNvPicPr>
            <a:picLocks noChangeAspect="1"/>
          </p:cNvPicPr>
          <p:nvPr/>
        </p:nvPicPr>
        <p:blipFill>
          <a:blip r:embed="rId3"/>
          <a:stretch>
            <a:fillRect/>
          </a:stretch>
        </p:blipFill>
        <p:spPr>
          <a:xfrm>
            <a:off x="2376988" y="1500650"/>
            <a:ext cx="3377226" cy="4468908"/>
          </a:xfrm>
          <a:prstGeom prst="rect">
            <a:avLst/>
          </a:prstGeom>
        </p:spPr>
      </p:pic>
      <p:pic>
        <p:nvPicPr>
          <p:cNvPr id="9" name="Picture 8">
            <a:extLst>
              <a:ext uri="{FF2B5EF4-FFF2-40B4-BE49-F238E27FC236}">
                <a16:creationId xmlns:a16="http://schemas.microsoft.com/office/drawing/2014/main" id="{4D303BF5-CABD-CBAE-679A-28673293D251}"/>
              </a:ext>
            </a:extLst>
          </p:cNvPr>
          <p:cNvPicPr>
            <a:picLocks noChangeAspect="1"/>
          </p:cNvPicPr>
          <p:nvPr/>
        </p:nvPicPr>
        <p:blipFill>
          <a:blip r:embed="rId4"/>
          <a:stretch>
            <a:fillRect/>
          </a:stretch>
        </p:blipFill>
        <p:spPr>
          <a:xfrm>
            <a:off x="6429638" y="1500649"/>
            <a:ext cx="3385374" cy="4468909"/>
          </a:xfrm>
          <a:prstGeom prst="rect">
            <a:avLst/>
          </a:prstGeom>
        </p:spPr>
      </p:pic>
      <p:sp>
        <p:nvSpPr>
          <p:cNvPr id="2" name="Rectangle 1">
            <a:extLst>
              <a:ext uri="{FF2B5EF4-FFF2-40B4-BE49-F238E27FC236}">
                <a16:creationId xmlns:a16="http://schemas.microsoft.com/office/drawing/2014/main" id="{E3886413-B7E2-A7AA-57FA-772E93A12E40}"/>
              </a:ext>
            </a:extLst>
          </p:cNvPr>
          <p:cNvSpPr>
            <a:spLocks noGrp="1" noRot="1" noMove="1" noResize="1" noEditPoints="1" noAdjustHandles="1" noChangeArrowheads="1" noChangeShapeType="1"/>
          </p:cNvSpPr>
          <p:nvPr/>
        </p:nvSpPr>
        <p:spPr>
          <a:xfrm rot="18230690">
            <a:off x="1764199" y="3024554"/>
            <a:ext cx="4579051" cy="916324"/>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cap="none" spc="50" dirty="0">
                <a:ln w="0"/>
                <a:solidFill>
                  <a:schemeClr val="bg2"/>
                </a:solidFill>
                <a:effectLst>
                  <a:innerShdw blurRad="63500" dist="50800" dir="13500000">
                    <a:srgbClr val="000000">
                      <a:alpha val="50000"/>
                    </a:srgbClr>
                  </a:innerShdw>
                </a:effectLst>
              </a:rPr>
              <a:t>SAMPLE</a:t>
            </a:r>
          </a:p>
        </p:txBody>
      </p:sp>
      <p:sp>
        <p:nvSpPr>
          <p:cNvPr id="3" name="Rectangle 2">
            <a:extLst>
              <a:ext uri="{FF2B5EF4-FFF2-40B4-BE49-F238E27FC236}">
                <a16:creationId xmlns:a16="http://schemas.microsoft.com/office/drawing/2014/main" id="{E3886413-B7E2-A7AA-57FA-772E93A12E40}"/>
              </a:ext>
            </a:extLst>
          </p:cNvPr>
          <p:cNvSpPr>
            <a:spLocks noGrp="1" noRot="1" noMove="1" noResize="1" noEditPoints="1" noAdjustHandles="1" noChangeArrowheads="1" noChangeShapeType="1"/>
          </p:cNvSpPr>
          <p:nvPr/>
        </p:nvSpPr>
        <p:spPr>
          <a:xfrm rot="18123993">
            <a:off x="5617003" y="2989326"/>
            <a:ext cx="4602804" cy="923330"/>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cap="none" spc="50" dirty="0">
                <a:ln w="0"/>
                <a:solidFill>
                  <a:schemeClr val="bg2"/>
                </a:solidFill>
                <a:effectLst>
                  <a:innerShdw blurRad="63500" dist="50800" dir="13500000">
                    <a:srgbClr val="000000">
                      <a:alpha val="50000"/>
                    </a:srgbClr>
                  </a:innerShdw>
                </a:effectLst>
              </a:rPr>
              <a:t>SAMPLE</a:t>
            </a:r>
          </a:p>
        </p:txBody>
      </p:sp>
    </p:spTree>
    <p:extLst>
      <p:ext uri="{BB962C8B-B14F-4D97-AF65-F5344CB8AC3E}">
        <p14:creationId xmlns:p14="http://schemas.microsoft.com/office/powerpoint/2010/main" val="1218090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301697"/>
            <a:ext cx="10058399" cy="4184703"/>
          </a:xfrm>
        </p:spPr>
        <p:txBody>
          <a:bodyPr vert="horz" lIns="91440" tIns="45720" rIns="91440" bIns="45720" rtlCol="0" anchor="t">
            <a:normAutofit/>
          </a:bodyPr>
          <a:lstStyle/>
          <a:p>
            <a:pPr>
              <a:lnSpc>
                <a:spcPct val="100000"/>
              </a:lnSpc>
              <a:spcBef>
                <a:spcPts val="0"/>
              </a:spcBef>
            </a:pPr>
            <a:r>
              <a:rPr lang="en-US" sz="2000" b="0" i="0" dirty="0">
                <a:solidFill>
                  <a:srgbClr val="000000"/>
                </a:solidFill>
                <a:latin typeface="Times New Roman"/>
                <a:cs typeface="Times New Roman"/>
              </a:rPr>
              <a:t>Overseas Screening</a:t>
            </a:r>
            <a:endParaRPr lang="en-US" sz="2000" dirty="0">
              <a:solidFill>
                <a:srgbClr val="000000"/>
              </a:solidFill>
              <a:latin typeface="Times New Roman"/>
              <a:cs typeface="Times New Roman"/>
            </a:endParaRPr>
          </a:p>
          <a:p>
            <a:pPr lvl="1">
              <a:lnSpc>
                <a:spcPct val="100000"/>
              </a:lnSpc>
              <a:spcBef>
                <a:spcPts val="0"/>
              </a:spcBef>
              <a:spcAft>
                <a:spcPts val="600"/>
              </a:spcAft>
            </a:pPr>
            <a:r>
              <a:rPr lang="en-US" sz="2000" b="0" i="0" dirty="0">
                <a:solidFill>
                  <a:srgbClr val="000000"/>
                </a:solidFill>
                <a:latin typeface="Times New Roman"/>
                <a:cs typeface="Times New Roman"/>
              </a:rPr>
              <a:t>MILPERSMAN 1300-302</a:t>
            </a:r>
          </a:p>
          <a:p>
            <a:pPr>
              <a:lnSpc>
                <a:spcPct val="100000"/>
              </a:lnSpc>
              <a:spcBef>
                <a:spcPts val="600"/>
              </a:spcBef>
            </a:pPr>
            <a:r>
              <a:rPr lang="en-US" sz="2000" b="0" i="0" dirty="0">
                <a:solidFill>
                  <a:srgbClr val="000000"/>
                </a:solidFill>
                <a:latin typeface="Times New Roman"/>
                <a:cs typeface="Times New Roman"/>
              </a:rPr>
              <a:t>Military Couple Assignment</a:t>
            </a:r>
          </a:p>
          <a:p>
            <a:pPr lvl="1">
              <a:lnSpc>
                <a:spcPct val="100000"/>
              </a:lnSpc>
              <a:spcBef>
                <a:spcPts val="0"/>
              </a:spcBef>
              <a:spcAft>
                <a:spcPts val="600"/>
              </a:spcAft>
            </a:pPr>
            <a:r>
              <a:rPr lang="en-US" sz="2000" b="0" i="0" dirty="0">
                <a:solidFill>
                  <a:srgbClr val="000000"/>
                </a:solidFill>
                <a:latin typeface="Times New Roman"/>
                <a:cs typeface="Times New Roman"/>
              </a:rPr>
              <a:t>MILPERSMAN 1300-1000</a:t>
            </a:r>
            <a:endParaRPr lang="en-US" sz="2000">
              <a:latin typeface="Times New Roman"/>
              <a:cs typeface="Times New Roman"/>
            </a:endParaRPr>
          </a:p>
          <a:p>
            <a:pPr lvl="0">
              <a:lnSpc>
                <a:spcPct val="100000"/>
              </a:lnSpc>
              <a:spcBef>
                <a:spcPts val="600"/>
              </a:spcBef>
            </a:pPr>
            <a:r>
              <a:rPr lang="en-US" sz="2000" b="0" i="0" dirty="0">
                <a:solidFill>
                  <a:srgbClr val="000000"/>
                </a:solidFill>
                <a:latin typeface="Times New Roman"/>
                <a:cs typeface="Times New Roman"/>
              </a:rPr>
              <a:t>Reassignment for Humanitarian Reasons (HUMS) </a:t>
            </a:r>
            <a:endParaRPr lang="en-US" sz="2000">
              <a:solidFill>
                <a:srgbClr val="FFFEF9"/>
              </a:solidFill>
              <a:latin typeface="Times New Roman"/>
              <a:cs typeface="Times New Roman"/>
            </a:endParaRPr>
          </a:p>
          <a:p>
            <a:pPr lvl="1">
              <a:lnSpc>
                <a:spcPct val="100000"/>
              </a:lnSpc>
              <a:spcBef>
                <a:spcPts val="0"/>
              </a:spcBef>
              <a:spcAft>
                <a:spcPts val="600"/>
              </a:spcAft>
            </a:pPr>
            <a:r>
              <a:rPr lang="en-US" sz="2000" b="0" i="0" dirty="0">
                <a:solidFill>
                  <a:srgbClr val="000000"/>
                </a:solidFill>
                <a:latin typeface="Times New Roman"/>
                <a:cs typeface="Times New Roman"/>
              </a:rPr>
              <a:t>MILPERSMAN 1300-500 </a:t>
            </a:r>
            <a:endParaRPr lang="en-US" sz="2000">
              <a:solidFill>
                <a:srgbClr val="FFFEF9"/>
              </a:solidFill>
              <a:latin typeface="Times New Roman"/>
              <a:cs typeface="Times New Roman"/>
            </a:endParaRPr>
          </a:p>
          <a:p>
            <a:pPr>
              <a:lnSpc>
                <a:spcPct val="100000"/>
              </a:lnSpc>
              <a:spcBef>
                <a:spcPts val="600"/>
              </a:spcBef>
            </a:pPr>
            <a:r>
              <a:rPr lang="en-US" sz="2000" b="0" i="0" dirty="0">
                <a:solidFill>
                  <a:srgbClr val="000000"/>
                </a:solidFill>
                <a:latin typeface="Times New Roman"/>
                <a:cs typeface="Times New Roman"/>
              </a:rPr>
              <a:t>Exchanges of Duty (SWAPS)</a:t>
            </a:r>
          </a:p>
          <a:p>
            <a:pPr marL="685800" lvl="2">
              <a:lnSpc>
                <a:spcPct val="100000"/>
              </a:lnSpc>
              <a:spcBef>
                <a:spcPts val="0"/>
              </a:spcBef>
              <a:spcAft>
                <a:spcPts val="600"/>
              </a:spcAft>
            </a:pPr>
            <a:r>
              <a:rPr lang="en-US" b="0" i="0" dirty="0">
                <a:solidFill>
                  <a:srgbClr val="000000"/>
                </a:solidFill>
                <a:latin typeface="Times New Roman"/>
                <a:cs typeface="Times New Roman"/>
              </a:rPr>
              <a:t>MILPERSMAN 1306-700</a:t>
            </a:r>
          </a:p>
        </p:txBody>
      </p:sp>
      <p:sp>
        <p:nvSpPr>
          <p:cNvPr id="7" name="Title 1">
            <a:extLst>
              <a:ext uri="{FF2B5EF4-FFF2-40B4-BE49-F238E27FC236}">
                <a16:creationId xmlns:a16="http://schemas.microsoft.com/office/drawing/2014/main" id="{C0E47E9E-ED45-6A8C-5787-4BEF282FD469}"/>
              </a:ext>
            </a:extLst>
          </p:cNvPr>
          <p:cNvSpPr txBox="1">
            <a:spLocks/>
          </p:cNvSpPr>
          <p:nvPr/>
        </p:nvSpPr>
        <p:spPr>
          <a:xfrm>
            <a:off x="-4317" y="1087"/>
            <a:ext cx="1219461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Times New Roman"/>
                <a:ea typeface="Tahoma"/>
                <a:cs typeface="Tahoma"/>
              </a:rPr>
              <a:t>Enlisted Assignment System</a:t>
            </a:r>
            <a:br>
              <a:rPr lang="en-US" sz="2800" dirty="0">
                <a:solidFill>
                  <a:srgbClr val="000000"/>
                </a:solidFill>
                <a:latin typeface="Calibri"/>
                <a:ea typeface="Tahoma"/>
                <a:cs typeface="Tahoma"/>
              </a:rPr>
            </a:br>
            <a:r>
              <a:rPr lang="en-US" sz="2000" dirty="0">
                <a:solidFill>
                  <a:srgbClr val="000000"/>
                </a:solidFill>
                <a:latin typeface="Times New Roman"/>
                <a:ea typeface="Tahoma"/>
                <a:cs typeface="Tahoma"/>
              </a:rPr>
              <a:t> Assignment Programs</a:t>
            </a:r>
          </a:p>
        </p:txBody>
      </p:sp>
    </p:spTree>
    <p:extLst>
      <p:ext uri="{BB962C8B-B14F-4D97-AF65-F5344CB8AC3E}">
        <p14:creationId xmlns:p14="http://schemas.microsoft.com/office/powerpoint/2010/main" val="417020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3709" y="1350867"/>
            <a:ext cx="8341851" cy="5135658"/>
          </a:xfrm>
        </p:spPr>
        <p:txBody>
          <a:bodyPr vert="horz" lIns="91440" tIns="45720" rIns="91440" bIns="45720" rtlCol="0" anchor="t">
            <a:normAutofit/>
          </a:bodyPr>
          <a:lstStyle/>
          <a:p>
            <a:pPr>
              <a:spcBef>
                <a:spcPts val="1800"/>
              </a:spcBef>
            </a:pPr>
            <a:endParaRPr lang="en-US" sz="2200">
              <a:ea typeface="Tahoma"/>
              <a:cs typeface="Tahoma"/>
            </a:endParaRPr>
          </a:p>
          <a:p>
            <a:pPr marL="0" indent="0">
              <a:spcBef>
                <a:spcPts val="1800"/>
              </a:spcBef>
              <a:buNone/>
            </a:pPr>
            <a:endParaRPr lang="en-US" sz="2400">
              <a:ea typeface="Tahoma"/>
              <a:cs typeface="Tahoma"/>
            </a:endParaRPr>
          </a:p>
          <a:p>
            <a:pPr>
              <a:spcBef>
                <a:spcPts val="1800"/>
              </a:spcBef>
            </a:pPr>
            <a:endParaRPr lang="en-US" sz="2400">
              <a:ea typeface="Tahoma"/>
              <a:cs typeface="Tahoma"/>
            </a:endParaRPr>
          </a:p>
        </p:txBody>
      </p:sp>
      <p:sp>
        <p:nvSpPr>
          <p:cNvPr id="4" name="TextBox 3"/>
          <p:cNvSpPr txBox="1"/>
          <p:nvPr/>
        </p:nvSpPr>
        <p:spPr>
          <a:xfrm>
            <a:off x="1066800" y="1350867"/>
            <a:ext cx="10058400" cy="4401205"/>
          </a:xfrm>
          <a:prstGeom prst="rect">
            <a:avLst/>
          </a:prstGeom>
          <a:noFill/>
        </p:spPr>
        <p:txBody>
          <a:bodyPr wrap="square" lIns="91440" tIns="45720" rIns="91440" bIns="45720" rtlCol="0" anchor="t">
            <a:spAutoFit/>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Times New Roman"/>
              </a:rPr>
              <a:t>Stay informed </a:t>
            </a:r>
            <a:endParaRPr lang="en-US" sz="2000" b="0" i="0" u="none" strike="noStrike" kern="1200" cap="none" spc="0" normalizeH="0" baseline="0" noProof="0" dirty="0">
              <a:ln>
                <a:noFill/>
              </a:ln>
              <a:solidFill>
                <a:srgbClr val="000000"/>
              </a:solidFill>
              <a:effectLst/>
              <a:uLnTx/>
              <a:uFillTx/>
              <a:latin typeface="Times New Roman"/>
              <a:cs typeface="Times New Roman"/>
            </a:endParaRPr>
          </a:p>
          <a:p>
            <a:pPr marL="6858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Times New Roman"/>
              </a:rPr>
              <a:t>Talk to your detailer about assignment options and opportunities</a:t>
            </a:r>
            <a:endParaRPr lang="en-US" sz="2000" b="0" i="0" u="none" strike="noStrike" kern="1200" cap="none" spc="0" normalizeH="0" baseline="0" noProof="0" dirty="0">
              <a:ln>
                <a:noFill/>
              </a:ln>
              <a:solidFill>
                <a:srgbClr val="000000"/>
              </a:solidFill>
              <a:effectLst/>
              <a:uLnTx/>
              <a:uFillTx/>
              <a:latin typeface="Times New Roman"/>
              <a:cs typeface="Times New Roman"/>
            </a:endParaRPr>
          </a:p>
          <a:p>
            <a:pPr marL="6858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Times New Roman"/>
              </a:rPr>
              <a:t>Discuss assignment options at Career Development Boards</a:t>
            </a:r>
            <a:endParaRPr lang="en-US" sz="2000" b="0" i="0" u="none" strike="noStrike" kern="1200" cap="none" spc="0" normalizeH="0" baseline="0" noProof="0" dirty="0">
              <a:ln>
                <a:noFill/>
              </a:ln>
              <a:solidFill>
                <a:srgbClr val="000000"/>
              </a:solidFill>
              <a:effectLst/>
              <a:uLnTx/>
              <a:uFillTx/>
              <a:latin typeface="Times New Roman"/>
              <a:cs typeface="Times New Roman"/>
            </a:endParaRPr>
          </a:p>
          <a:p>
            <a:pPr marL="228600" marR="0" lvl="1" indent="-228600" algn="l" defTabSz="914400" rtl="0" eaLnBrk="1" fontAlgn="auto" latinLnBrk="0" hangingPunct="1">
              <a:lnSpc>
                <a:spcPct val="100000"/>
              </a:lnSpc>
              <a:spcBef>
                <a:spcPts val="0"/>
              </a:spcBef>
              <a:spcAft>
                <a:spcPts val="0"/>
              </a:spcAft>
              <a:buClrTx/>
              <a:buSzTx/>
              <a:buFontTx/>
              <a:buNone/>
              <a:tabLst/>
              <a:defRPr/>
            </a:pPr>
            <a:endParaRPr lang="en-US" sz="2000" b="0" i="0" u="none" strike="noStrike" kern="1200" cap="none" spc="0" normalizeH="0" baseline="0" noProof="0" dirty="0">
              <a:ln>
                <a:noFill/>
              </a:ln>
              <a:solidFill>
                <a:srgbClr val="000000"/>
              </a:solidFill>
              <a:effectLst/>
              <a:uLnTx/>
              <a:uFillTx/>
              <a:latin typeface="Times New Roman"/>
              <a:cs typeface="Times New Roman"/>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Times New Roman"/>
              </a:rPr>
              <a:t>Communication</a:t>
            </a:r>
            <a:endParaRPr lang="en-US" sz="2000" b="0" i="0" u="none" strike="noStrike" kern="1200" cap="none" spc="0" normalizeH="0" baseline="0" noProof="0" dirty="0">
              <a:ln>
                <a:noFill/>
              </a:ln>
              <a:solidFill>
                <a:srgbClr val="000000"/>
              </a:solidFill>
              <a:effectLst/>
              <a:uLnTx/>
              <a:uFillTx/>
              <a:latin typeface="Times New Roman"/>
              <a:cs typeface="Times New Roman"/>
            </a:endParaRPr>
          </a:p>
          <a:p>
            <a:pPr marL="6858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Times New Roman"/>
              </a:rPr>
              <a:t>Communicate with your CCC, chain of command, and detailers early (preferably 18-13 months prior to entering your orders negotiation window)</a:t>
            </a:r>
            <a:endParaRPr lang="en-US" sz="2000" b="0" i="0" u="none" strike="noStrike" kern="1200" cap="none" spc="0" normalizeH="0" baseline="0" noProof="0" dirty="0">
              <a:ln>
                <a:noFill/>
              </a:ln>
              <a:solidFill>
                <a:srgbClr val="000000"/>
              </a:solidFill>
              <a:effectLst/>
              <a:uLnTx/>
              <a:uFillTx/>
              <a:latin typeface="Times New Roman"/>
              <a:cs typeface="Times New Roman"/>
            </a:endParaRPr>
          </a:p>
          <a:p>
            <a:pPr marL="2286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0" i="0" u="none" strike="noStrike" kern="1200" cap="none" spc="0" normalizeH="0" baseline="0" noProof="0" dirty="0">
              <a:ln>
                <a:noFill/>
              </a:ln>
              <a:solidFill>
                <a:srgbClr val="E8E8E8"/>
              </a:solidFill>
              <a:effectLst/>
              <a:uLnTx/>
              <a:uFillTx/>
              <a:latin typeface="Times New Roman"/>
              <a:cs typeface="Times New Roman"/>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Times New Roman"/>
              </a:rPr>
              <a:t>Update System Information</a:t>
            </a:r>
            <a:endParaRPr lang="en-US" sz="2000" b="0" i="0" u="none" strike="noStrike" kern="1200" cap="none" spc="0" normalizeH="0" baseline="0" noProof="0" dirty="0">
              <a:ln>
                <a:noFill/>
              </a:ln>
              <a:solidFill>
                <a:srgbClr val="000000"/>
              </a:solidFill>
              <a:effectLst/>
              <a:uLnTx/>
              <a:uFillTx/>
              <a:latin typeface="Times New Roman"/>
              <a:cs typeface="Times New Roman"/>
            </a:endParaRPr>
          </a:p>
          <a:p>
            <a:pPr marL="6858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Times New Roman"/>
              </a:rPr>
              <a:t>Update contact information, Resume and Preferences in MNA</a:t>
            </a:r>
            <a:endParaRPr lang="en-US" sz="2000" b="0" i="0" u="none" strike="noStrike" kern="1200" cap="none" spc="0" normalizeH="0" baseline="0" noProof="0" dirty="0">
              <a:ln>
                <a:noFill/>
              </a:ln>
              <a:solidFill>
                <a:srgbClr val="000000"/>
              </a:solidFill>
              <a:effectLst/>
              <a:uLnTx/>
              <a:uFillTx/>
              <a:latin typeface="Times New Roman"/>
              <a:cs typeface="Times New Roman"/>
            </a:endParaRPr>
          </a:p>
          <a:p>
            <a:pPr marL="6858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Times New Roman"/>
              </a:rPr>
              <a:t>Discuss Career Decisions with CCC</a:t>
            </a:r>
            <a:endParaRPr lang="en-US" sz="2000" b="0" i="0" u="none" strike="noStrike" kern="1200" cap="none" spc="0" normalizeH="0" baseline="0" noProof="0" dirty="0">
              <a:ln>
                <a:noFill/>
              </a:ln>
              <a:solidFill>
                <a:srgbClr val="000000"/>
              </a:solidFill>
              <a:effectLst/>
              <a:uLnTx/>
              <a:uFillTx/>
              <a:latin typeface="Times New Roman"/>
              <a:cs typeface="Times New Roman"/>
            </a:endParaRPr>
          </a:p>
          <a:p>
            <a:pPr marL="6858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Times New Roman"/>
              </a:rPr>
              <a:t>Have CPPA add update Career Decisions in Sales force for Full Navy Power FNP </a:t>
            </a:r>
            <a:endParaRPr lang="en-US" sz="2000" b="0" i="0" u="none" strike="noStrike" kern="1200" cap="none" spc="0" normalizeH="0" baseline="0" noProof="0" dirty="0">
              <a:ln>
                <a:noFill/>
              </a:ln>
              <a:solidFill>
                <a:srgbClr val="000000"/>
              </a:solidFill>
              <a:effectLst/>
              <a:uLnTx/>
              <a:uFillTx/>
              <a:latin typeface="Times New Roman"/>
              <a:cs typeface="Times New Roman"/>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E8E8E8"/>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E8E8E8"/>
              </a:solidFill>
              <a:effectLst/>
              <a:uLnTx/>
              <a:uFillTx/>
              <a:latin typeface="Aptos" panose="02110004020202020204"/>
              <a:ea typeface="+mn-ea"/>
              <a:cs typeface="+mn-cs"/>
            </a:endParaRPr>
          </a:p>
        </p:txBody>
      </p:sp>
      <p:sp>
        <p:nvSpPr>
          <p:cNvPr id="8" name="Title 1">
            <a:extLst>
              <a:ext uri="{FF2B5EF4-FFF2-40B4-BE49-F238E27FC236}">
                <a16:creationId xmlns:a16="http://schemas.microsoft.com/office/drawing/2014/main" id="{875BB6D0-907E-3821-C91C-27B01A03D24A}"/>
              </a:ext>
            </a:extLst>
          </p:cNvPr>
          <p:cNvSpPr txBox="1">
            <a:spLocks/>
          </p:cNvSpPr>
          <p:nvPr/>
        </p:nvSpPr>
        <p:spPr>
          <a:xfrm>
            <a:off x="-4317" y="1087"/>
            <a:ext cx="1219461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Times New Roman"/>
                <a:ea typeface="Tahoma"/>
                <a:cs typeface="Tahoma"/>
              </a:rPr>
              <a:t>Enlisted Assignment System</a:t>
            </a:r>
            <a:br>
              <a:rPr lang="en-US" sz="2800" dirty="0">
                <a:solidFill>
                  <a:srgbClr val="000000"/>
                </a:solidFill>
                <a:latin typeface="Calibri"/>
                <a:ea typeface="Tahoma"/>
                <a:cs typeface="Tahoma"/>
              </a:rPr>
            </a:br>
            <a:r>
              <a:rPr lang="en-US" sz="2000" dirty="0">
                <a:solidFill>
                  <a:srgbClr val="000000"/>
                </a:solidFill>
                <a:latin typeface="Times New Roman"/>
                <a:ea typeface="Tahoma"/>
                <a:cs typeface="Tahoma"/>
              </a:rPr>
              <a:t>Counselor Best Practices</a:t>
            </a:r>
          </a:p>
        </p:txBody>
      </p:sp>
    </p:spTree>
    <p:extLst>
      <p:ext uri="{BB962C8B-B14F-4D97-AF65-F5344CB8AC3E}">
        <p14:creationId xmlns:p14="http://schemas.microsoft.com/office/powerpoint/2010/main" val="1350466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9D3ADD4-C894-F131-B990-1CD8A9F55FCB}"/>
              </a:ext>
            </a:extLst>
          </p:cNvPr>
          <p:cNvSpPr>
            <a:spLocks noGrp="1"/>
          </p:cNvSpPr>
          <p:nvPr>
            <p:ph idx="1"/>
          </p:nvPr>
        </p:nvSpPr>
        <p:spPr>
          <a:xfrm>
            <a:off x="1066800" y="1825625"/>
            <a:ext cx="10058400" cy="4351338"/>
          </a:xfrm>
        </p:spPr>
        <p:txBody>
          <a:bodyPr vert="horz" lIns="91440" tIns="45720" rIns="91440" bIns="45720" rtlCol="0" anchor="t">
            <a:normAutofit/>
          </a:bodyPr>
          <a:lstStyle/>
          <a:p>
            <a:pPr>
              <a:lnSpc>
                <a:spcPct val="150000"/>
              </a:lnSpc>
              <a:spcBef>
                <a:spcPts val="300"/>
              </a:spcBef>
              <a:spcAft>
                <a:spcPts val="300"/>
              </a:spcAft>
              <a:buAutoNum type="arabicPeriod"/>
            </a:pPr>
            <a:r>
              <a:rPr lang="en-US" sz="2000" b="0" i="0" dirty="0">
                <a:solidFill>
                  <a:srgbClr val="000000"/>
                </a:solidFill>
                <a:latin typeface="Times New Roman"/>
                <a:ea typeface="Tahoma"/>
                <a:cs typeface="Tahoma"/>
              </a:rPr>
              <a:t>Why is it important to keep "My Resume" and "My Preferences" up to date in MNA?</a:t>
            </a:r>
            <a:endParaRPr lang="en-US" sz="2000">
              <a:latin typeface="Times New Roman"/>
              <a:cs typeface="Times New Roman"/>
            </a:endParaRPr>
          </a:p>
          <a:p>
            <a:pPr>
              <a:lnSpc>
                <a:spcPct val="150000"/>
              </a:lnSpc>
              <a:spcBef>
                <a:spcPts val="300"/>
              </a:spcBef>
              <a:spcAft>
                <a:spcPts val="300"/>
              </a:spcAft>
              <a:buAutoNum type="arabicPeriod"/>
            </a:pPr>
            <a:r>
              <a:rPr lang="en-US" sz="2000" b="0" i="0" dirty="0">
                <a:solidFill>
                  <a:srgbClr val="000000"/>
                </a:solidFill>
                <a:latin typeface="Times New Roman"/>
                <a:ea typeface="Tahoma"/>
                <a:cs typeface="Tahoma"/>
              </a:rPr>
              <a:t>What are two phases of MNA?</a:t>
            </a:r>
            <a:endParaRPr lang="en-US" sz="2000" b="0" i="0">
              <a:solidFill>
                <a:srgbClr val="000000"/>
              </a:solidFill>
              <a:latin typeface="Times New Roman"/>
              <a:ea typeface="Tahoma"/>
              <a:cs typeface="Tahoma"/>
            </a:endParaRPr>
          </a:p>
          <a:p>
            <a:pPr>
              <a:lnSpc>
                <a:spcPct val="150000"/>
              </a:lnSpc>
              <a:spcBef>
                <a:spcPts val="300"/>
              </a:spcBef>
              <a:spcAft>
                <a:spcPts val="300"/>
              </a:spcAft>
              <a:buAutoNum type="arabicPeriod"/>
            </a:pPr>
            <a:r>
              <a:rPr lang="en-US" sz="2000" b="0" i="0" dirty="0">
                <a:solidFill>
                  <a:srgbClr val="000000"/>
                </a:solidFill>
                <a:latin typeface="Times New Roman"/>
                <a:ea typeface="Tahoma"/>
                <a:cs typeface="Tahoma"/>
              </a:rPr>
              <a:t>What are two programs that are a part of Billet Based Advancement?</a:t>
            </a:r>
            <a:endParaRPr lang="en-US" sz="2000" b="0" i="0">
              <a:solidFill>
                <a:srgbClr val="000000"/>
              </a:solidFill>
              <a:latin typeface="Times New Roman"/>
              <a:ea typeface="Tahoma"/>
              <a:cs typeface="Tahoma"/>
            </a:endParaRPr>
          </a:p>
          <a:p>
            <a:pPr>
              <a:lnSpc>
                <a:spcPct val="150000"/>
              </a:lnSpc>
              <a:spcBef>
                <a:spcPts val="300"/>
              </a:spcBef>
              <a:spcAft>
                <a:spcPts val="300"/>
              </a:spcAft>
              <a:buAutoNum type="arabicPeriod"/>
            </a:pPr>
            <a:r>
              <a:rPr lang="en-US" sz="2000" b="0" i="0" dirty="0">
                <a:solidFill>
                  <a:srgbClr val="000000"/>
                </a:solidFill>
                <a:latin typeface="Times New Roman"/>
                <a:ea typeface="Tahoma"/>
                <a:cs typeface="Tahoma"/>
              </a:rPr>
              <a:t>What is the NAVPERS 1306/7 used for?</a:t>
            </a:r>
          </a:p>
        </p:txBody>
      </p:sp>
      <p:sp>
        <p:nvSpPr>
          <p:cNvPr id="7" name="Title 1">
            <a:extLst>
              <a:ext uri="{FF2B5EF4-FFF2-40B4-BE49-F238E27FC236}">
                <a16:creationId xmlns:a16="http://schemas.microsoft.com/office/drawing/2014/main" id="{501D6D3F-3FC5-B1A8-5DAD-A26690850CF6}"/>
              </a:ext>
            </a:extLst>
          </p:cNvPr>
          <p:cNvSpPr txBox="1">
            <a:spLocks/>
          </p:cNvSpPr>
          <p:nvPr/>
        </p:nvSpPr>
        <p:spPr>
          <a:xfrm>
            <a:off x="-4317" y="1087"/>
            <a:ext cx="1219461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Times New Roman"/>
                <a:ea typeface="Tahoma"/>
                <a:cs typeface="Tahoma"/>
              </a:rPr>
              <a:t>Knowledge Check</a:t>
            </a:r>
          </a:p>
        </p:txBody>
      </p:sp>
    </p:spTree>
    <p:extLst>
      <p:ext uri="{BB962C8B-B14F-4D97-AF65-F5344CB8AC3E}">
        <p14:creationId xmlns:p14="http://schemas.microsoft.com/office/powerpoint/2010/main" val="638249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1" y="-2208"/>
            <a:ext cx="12116903" cy="1159496"/>
          </a:xfrm>
        </p:spPr>
        <p:txBody>
          <a:bodyPr>
            <a:normAutofit/>
          </a:bodyPr>
          <a:lstStyle/>
          <a:p>
            <a:pPr algn="ctr"/>
            <a:r>
              <a:rPr lang="en-US" sz="3200" b="1" i="0" dirty="0">
                <a:solidFill>
                  <a:srgbClr val="000000"/>
                </a:solidFill>
                <a:latin typeface="Times New Roman"/>
                <a:cs typeface="Times New Roman"/>
              </a:rPr>
              <a:t>Summary and Review</a:t>
            </a:r>
          </a:p>
        </p:txBody>
      </p:sp>
      <p:sp>
        <p:nvSpPr>
          <p:cNvPr id="3" name="Content Placeholder 2"/>
          <p:cNvSpPr>
            <a:spLocks noGrp="1"/>
          </p:cNvSpPr>
          <p:nvPr>
            <p:ph idx="1"/>
          </p:nvPr>
        </p:nvSpPr>
        <p:spPr>
          <a:xfrm>
            <a:off x="1066800" y="1350867"/>
            <a:ext cx="10058399" cy="5135658"/>
          </a:xfrm>
        </p:spPr>
        <p:txBody>
          <a:bodyPr vert="horz" lIns="91440" tIns="45720" rIns="91440" bIns="45720" rtlCol="0" anchor="t">
            <a:normAutofit/>
          </a:bodyPr>
          <a:lstStyle/>
          <a:p>
            <a:pPr>
              <a:lnSpc>
                <a:spcPct val="110000"/>
              </a:lnSpc>
              <a:spcBef>
                <a:spcPts val="600"/>
              </a:spcBef>
            </a:pPr>
            <a:r>
              <a:rPr lang="en-US" sz="2000" b="0" i="0" dirty="0">
                <a:solidFill>
                  <a:srgbClr val="000000"/>
                </a:solidFill>
                <a:latin typeface="Times New Roman"/>
                <a:cs typeface="Times New Roman"/>
              </a:rPr>
              <a:t>In this lesson we discussed:</a:t>
            </a:r>
          </a:p>
          <a:p>
            <a:pPr marL="685800" lvl="2">
              <a:lnSpc>
                <a:spcPct val="110000"/>
              </a:lnSpc>
              <a:spcBef>
                <a:spcPts val="600"/>
              </a:spcBef>
            </a:pPr>
            <a:r>
              <a:rPr lang="en-US" b="0" i="0" dirty="0">
                <a:solidFill>
                  <a:srgbClr val="000000"/>
                </a:solidFill>
                <a:latin typeface="Times New Roman"/>
                <a:cs typeface="Times New Roman"/>
              </a:rPr>
              <a:t>Enlisted Assignment System</a:t>
            </a:r>
          </a:p>
          <a:p>
            <a:pPr marL="685800" lvl="2">
              <a:lnSpc>
                <a:spcPct val="110000"/>
              </a:lnSpc>
              <a:spcBef>
                <a:spcPts val="600"/>
              </a:spcBef>
            </a:pPr>
            <a:r>
              <a:rPr lang="en-US" b="0" i="0" dirty="0">
                <a:solidFill>
                  <a:srgbClr val="000000"/>
                </a:solidFill>
                <a:latin typeface="Times New Roman"/>
                <a:cs typeface="Times New Roman"/>
              </a:rPr>
              <a:t>Types of duty Assignments</a:t>
            </a:r>
          </a:p>
          <a:p>
            <a:pPr marL="685800" lvl="2">
              <a:lnSpc>
                <a:spcPct val="110000"/>
              </a:lnSpc>
              <a:spcBef>
                <a:spcPts val="600"/>
              </a:spcBef>
            </a:pPr>
            <a:r>
              <a:rPr lang="en-US" b="0" i="0" dirty="0">
                <a:solidFill>
                  <a:srgbClr val="000000"/>
                </a:solidFill>
                <a:latin typeface="Times New Roman"/>
                <a:cs typeface="Times New Roman"/>
              </a:rPr>
              <a:t>Differences between Detailers and Placement </a:t>
            </a:r>
          </a:p>
          <a:p>
            <a:pPr marL="685800" lvl="2">
              <a:lnSpc>
                <a:spcPct val="110000"/>
              </a:lnSpc>
              <a:spcBef>
                <a:spcPts val="600"/>
              </a:spcBef>
            </a:pPr>
            <a:r>
              <a:rPr lang="en-US" b="0" i="0" dirty="0">
                <a:solidFill>
                  <a:srgbClr val="000000"/>
                </a:solidFill>
                <a:latin typeface="Times New Roman"/>
                <a:cs typeface="Times New Roman"/>
              </a:rPr>
              <a:t>Assignment incentives </a:t>
            </a:r>
          </a:p>
          <a:p>
            <a:pPr marL="685800" lvl="2">
              <a:lnSpc>
                <a:spcPct val="110000"/>
              </a:lnSpc>
              <a:spcBef>
                <a:spcPts val="600"/>
              </a:spcBef>
            </a:pPr>
            <a:r>
              <a:rPr lang="en-US" b="0" i="0" dirty="0">
                <a:solidFill>
                  <a:srgbClr val="000000"/>
                </a:solidFill>
                <a:latin typeface="Times New Roman"/>
                <a:cs typeface="Times New Roman"/>
              </a:rPr>
              <a:t>Billet Based Advancement (BBA)</a:t>
            </a:r>
          </a:p>
          <a:p>
            <a:pPr marL="685800" lvl="2">
              <a:lnSpc>
                <a:spcPct val="110000"/>
              </a:lnSpc>
              <a:spcBef>
                <a:spcPts val="600"/>
              </a:spcBef>
            </a:pPr>
            <a:r>
              <a:rPr lang="en-US" b="0" i="0" dirty="0">
                <a:solidFill>
                  <a:srgbClr val="000000"/>
                </a:solidFill>
                <a:latin typeface="Times New Roman"/>
                <a:cs typeface="Times New Roman"/>
              </a:rPr>
              <a:t>OBLISERV request </a:t>
            </a:r>
          </a:p>
          <a:p>
            <a:pPr marL="685800" lvl="2">
              <a:lnSpc>
                <a:spcPct val="110000"/>
              </a:lnSpc>
              <a:spcBef>
                <a:spcPts val="600"/>
              </a:spcBef>
            </a:pPr>
            <a:r>
              <a:rPr lang="en-US" b="0" i="0" dirty="0">
                <a:solidFill>
                  <a:srgbClr val="000000"/>
                </a:solidFill>
                <a:latin typeface="Times New Roman"/>
                <a:cs typeface="Times New Roman"/>
              </a:rPr>
              <a:t>Rating Conversion request </a:t>
            </a:r>
          </a:p>
          <a:p>
            <a:pPr marL="685800" lvl="2">
              <a:lnSpc>
                <a:spcPct val="110000"/>
              </a:lnSpc>
              <a:spcBef>
                <a:spcPts val="600"/>
              </a:spcBef>
            </a:pPr>
            <a:r>
              <a:rPr lang="en-US" b="0" i="0" dirty="0">
                <a:solidFill>
                  <a:srgbClr val="000000"/>
                </a:solidFill>
                <a:latin typeface="Times New Roman"/>
                <a:cs typeface="Times New Roman"/>
              </a:rPr>
              <a:t>Common terms: PRD, TOS, and Obligated Service (OBLISERV)</a:t>
            </a:r>
          </a:p>
          <a:p>
            <a:pPr marL="685800" lvl="2">
              <a:lnSpc>
                <a:spcPct val="110000"/>
              </a:lnSpc>
              <a:spcBef>
                <a:spcPts val="600"/>
              </a:spcBef>
            </a:pPr>
            <a:r>
              <a:rPr lang="en-US" b="0" i="0" dirty="0">
                <a:solidFill>
                  <a:srgbClr val="000000"/>
                </a:solidFill>
                <a:latin typeface="Times New Roman"/>
                <a:cs typeface="Times New Roman"/>
              </a:rPr>
              <a:t>Matching Service Member’s needs with their duty preferences</a:t>
            </a:r>
          </a:p>
          <a:p>
            <a:pPr marL="685800" lvl="2">
              <a:lnSpc>
                <a:spcPct val="110000"/>
              </a:lnSpc>
              <a:spcBef>
                <a:spcPts val="600"/>
              </a:spcBef>
            </a:pPr>
            <a:r>
              <a:rPr lang="en-US" dirty="0">
                <a:solidFill>
                  <a:srgbClr val="000000"/>
                </a:solidFill>
                <a:latin typeface="Times New Roman"/>
                <a:cs typeface="Times New Roman"/>
              </a:rPr>
              <a:t>Enlisted</a:t>
            </a:r>
            <a:r>
              <a:rPr lang="en-US" b="0" i="0" dirty="0">
                <a:solidFill>
                  <a:srgbClr val="000000"/>
                </a:solidFill>
                <a:latin typeface="Times New Roman"/>
                <a:cs typeface="Times New Roman"/>
              </a:rPr>
              <a:t> Personnel Action Request (</a:t>
            </a:r>
            <a:r>
              <a:rPr lang="en-US" dirty="0">
                <a:solidFill>
                  <a:srgbClr val="000000"/>
                </a:solidFill>
                <a:latin typeface="Times New Roman"/>
                <a:cs typeface="Times New Roman"/>
              </a:rPr>
              <a:t>NAVPERS</a:t>
            </a:r>
            <a:r>
              <a:rPr lang="en-US" b="0" i="0" dirty="0">
                <a:solidFill>
                  <a:srgbClr val="000000"/>
                </a:solidFill>
                <a:latin typeface="Times New Roman"/>
                <a:cs typeface="Times New Roman"/>
              </a:rPr>
              <a:t> 1306/7)</a:t>
            </a:r>
          </a:p>
          <a:p>
            <a:pPr>
              <a:spcBef>
                <a:spcPts val="1800"/>
              </a:spcBef>
            </a:pPr>
            <a:endParaRPr lang="en-US" sz="2200">
              <a:ea typeface="Tahoma"/>
              <a:cs typeface="Tahoma"/>
            </a:endParaRPr>
          </a:p>
          <a:p>
            <a:pPr marL="0" indent="0">
              <a:spcBef>
                <a:spcPts val="1800"/>
              </a:spcBef>
              <a:buNone/>
            </a:pPr>
            <a:endParaRPr lang="en-US" sz="2400">
              <a:ea typeface="Tahoma"/>
              <a:cs typeface="Tahoma"/>
            </a:endParaRPr>
          </a:p>
          <a:p>
            <a:pPr>
              <a:spcBef>
                <a:spcPts val="1800"/>
              </a:spcBef>
            </a:pPr>
            <a:endParaRPr lang="en-US" sz="2400">
              <a:ea typeface="Tahoma"/>
              <a:cs typeface="Tahoma"/>
            </a:endParaRPr>
          </a:p>
        </p:txBody>
      </p:sp>
    </p:spTree>
    <p:extLst>
      <p:ext uri="{BB962C8B-B14F-4D97-AF65-F5344CB8AC3E}">
        <p14:creationId xmlns:p14="http://schemas.microsoft.com/office/powerpoint/2010/main" val="27635282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AECD96-3DE9-AA47-A849-D793FA1BE046}"/>
              </a:ext>
            </a:extLst>
          </p:cNvPr>
          <p:cNvSpPr>
            <a:spLocks noGrp="1"/>
          </p:cNvSpPr>
          <p:nvPr>
            <p:ph idx="1"/>
          </p:nvPr>
        </p:nvSpPr>
        <p:spPr>
          <a:xfrm>
            <a:off x="839304" y="2985052"/>
            <a:ext cx="10515600" cy="536575"/>
          </a:xfrm>
        </p:spPr>
        <p:txBody>
          <a:bodyPr vert="horz" lIns="91440" tIns="45720" rIns="91440" bIns="45720" rtlCol="0" anchor="t">
            <a:normAutofit/>
          </a:bodyPr>
          <a:lstStyle/>
          <a:p>
            <a:pPr marL="0" indent="0" algn="ctr">
              <a:buNone/>
            </a:pPr>
            <a:r>
              <a:rPr lang="en-US" sz="3200" b="1" dirty="0">
                <a:latin typeface="Times New Roman"/>
                <a:ea typeface="Calibri"/>
                <a:cs typeface="Calibri"/>
              </a:rPr>
              <a:t>Questions?</a:t>
            </a:r>
          </a:p>
        </p:txBody>
      </p:sp>
    </p:spTree>
    <p:extLst>
      <p:ext uri="{BB962C8B-B14F-4D97-AF65-F5344CB8AC3E}">
        <p14:creationId xmlns:p14="http://schemas.microsoft.com/office/powerpoint/2010/main" val="680004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7843" y="1509644"/>
            <a:ext cx="10058400" cy="4999520"/>
          </a:xfrm>
        </p:spPr>
        <p:txBody>
          <a:bodyPr vert="horz" lIns="91440" tIns="45720" rIns="91440" bIns="45720" rtlCol="0" anchor="t">
            <a:normAutofit/>
          </a:bodyPr>
          <a:lstStyle/>
          <a:p>
            <a:r>
              <a:rPr lang="en-US" sz="2000" b="0" i="0" dirty="0">
                <a:solidFill>
                  <a:srgbClr val="000000"/>
                </a:solidFill>
                <a:latin typeface="Times New Roman"/>
                <a:cs typeface="Times New Roman"/>
              </a:rPr>
              <a:t>NAVADMIN 112/25</a:t>
            </a:r>
            <a:r>
              <a:rPr lang="en-US" sz="2000" dirty="0">
                <a:solidFill>
                  <a:srgbClr val="000000"/>
                </a:solidFill>
                <a:latin typeface="Times New Roman"/>
                <a:cs typeface="Times New Roman"/>
              </a:rPr>
              <a:t>:</a:t>
            </a:r>
            <a:r>
              <a:rPr lang="en-US" sz="2000" b="0" i="0" dirty="0">
                <a:solidFill>
                  <a:srgbClr val="000000"/>
                </a:solidFill>
                <a:latin typeface="Times New Roman"/>
                <a:cs typeface="Times New Roman"/>
              </a:rPr>
              <a:t> Billet Based Advancements 2025 </a:t>
            </a:r>
            <a:endParaRPr lang="en-US" sz="2000" dirty="0">
              <a:latin typeface="Times New Roman"/>
              <a:cs typeface="Times New Roman"/>
            </a:endParaRPr>
          </a:p>
          <a:p>
            <a:r>
              <a:rPr lang="en-US" sz="2000" b="0" i="0">
                <a:solidFill>
                  <a:srgbClr val="000000"/>
                </a:solidFill>
                <a:latin typeface="Times New Roman"/>
                <a:cs typeface="Times New Roman"/>
              </a:rPr>
              <a:t>NAVADMIN 172/22</a:t>
            </a:r>
            <a:r>
              <a:rPr lang="en-US" sz="2000">
                <a:solidFill>
                  <a:srgbClr val="000000"/>
                </a:solidFill>
                <a:latin typeface="Times New Roman"/>
                <a:cs typeface="Times New Roman"/>
              </a:rPr>
              <a:t>:</a:t>
            </a:r>
            <a:r>
              <a:rPr lang="en-US" sz="2000" b="0" i="0">
                <a:solidFill>
                  <a:srgbClr val="000000"/>
                </a:solidFill>
                <a:latin typeface="Times New Roman"/>
                <a:cs typeface="Times New Roman"/>
              </a:rPr>
              <a:t> Active Duty Enlisted Advance-to-Position Program Update</a:t>
            </a:r>
          </a:p>
          <a:p>
            <a:r>
              <a:rPr lang="en-US" sz="2000" b="0" i="0" dirty="0">
                <a:solidFill>
                  <a:srgbClr val="000000"/>
                </a:solidFill>
                <a:latin typeface="Times New Roman"/>
                <a:cs typeface="Times New Roman"/>
              </a:rPr>
              <a:t>Billet Based Advancement Handbook</a:t>
            </a:r>
            <a:endParaRPr lang="en-US" sz="2000" b="0" i="0">
              <a:solidFill>
                <a:srgbClr val="000000"/>
              </a:solidFill>
              <a:latin typeface="Times New Roman"/>
              <a:cs typeface="Times New Roman"/>
            </a:endParaRPr>
          </a:p>
          <a:p>
            <a:r>
              <a:rPr lang="en-US" sz="2000" b="0" i="0" dirty="0">
                <a:solidFill>
                  <a:srgbClr val="000000"/>
                </a:solidFill>
                <a:latin typeface="Times New Roman"/>
                <a:cs typeface="Segoe UI"/>
              </a:rPr>
              <a:t> </a:t>
            </a:r>
            <a:r>
              <a:rPr lang="en-US" sz="2000" b="0" i="0" dirty="0" err="1">
                <a:solidFill>
                  <a:srgbClr val="000000"/>
                </a:solidFill>
                <a:latin typeface="Times New Roman"/>
                <a:cs typeface="Segoe UI"/>
              </a:rPr>
              <a:t>MyNavy</a:t>
            </a:r>
            <a:r>
              <a:rPr lang="en-US" sz="2000" b="0" i="0" dirty="0">
                <a:solidFill>
                  <a:srgbClr val="000000"/>
                </a:solidFill>
                <a:latin typeface="Times New Roman"/>
                <a:cs typeface="Segoe UI"/>
              </a:rPr>
              <a:t> Assignment</a:t>
            </a:r>
            <a:r>
              <a:rPr lang="en-US" sz="2000" dirty="0">
                <a:solidFill>
                  <a:srgbClr val="000000"/>
                </a:solidFill>
                <a:latin typeface="Times New Roman"/>
                <a:cs typeface="Segoe UI"/>
              </a:rPr>
              <a:t>:</a:t>
            </a:r>
            <a:endParaRPr lang="en-US" sz="2000" b="0" i="0" dirty="0">
              <a:solidFill>
                <a:srgbClr val="000000"/>
              </a:solidFill>
              <a:latin typeface="Times New Roman"/>
              <a:cs typeface="Segoe UI"/>
            </a:endParaRPr>
          </a:p>
          <a:p>
            <a:pPr lvl="1"/>
            <a:r>
              <a:rPr lang="en-US" sz="2000" b="0" i="0" dirty="0">
                <a:solidFill>
                  <a:srgbClr val="000000"/>
                </a:solidFill>
                <a:latin typeface="Times New Roman"/>
                <a:cs typeface="Segoe UI"/>
              </a:rPr>
              <a:t> </a:t>
            </a:r>
            <a:r>
              <a:rPr lang="en-US" sz="2000" b="0" i="0" dirty="0">
                <a:solidFill>
                  <a:srgbClr val="000000"/>
                </a:solidFill>
                <a:latin typeface="Times New Roman"/>
                <a:cs typeface="Times New Roman"/>
              </a:rPr>
              <a:t>MNA-CMD/CCC </a:t>
            </a:r>
            <a:r>
              <a:rPr lang="en-US" sz="2000" dirty="0">
                <a:solidFill>
                  <a:srgbClr val="000000"/>
                </a:solidFill>
                <a:latin typeface="Times New Roman"/>
                <a:cs typeface="Times New Roman"/>
              </a:rPr>
              <a:t>Interactive</a:t>
            </a:r>
            <a:r>
              <a:rPr lang="en-US" sz="2000" b="0" i="0" dirty="0">
                <a:solidFill>
                  <a:srgbClr val="000000"/>
                </a:solidFill>
                <a:latin typeface="Times New Roman"/>
                <a:cs typeface="Times New Roman"/>
              </a:rPr>
              <a:t> Guide</a:t>
            </a:r>
            <a:endParaRPr lang="en-US" sz="2000" strike="sngStrike" dirty="0">
              <a:solidFill>
                <a:srgbClr val="FF0000"/>
              </a:solidFill>
              <a:latin typeface="Times New Roman"/>
              <a:ea typeface="Tahoma"/>
              <a:cs typeface="Times New Roman"/>
            </a:endParaRPr>
          </a:p>
          <a:p>
            <a:pPr lvl="1"/>
            <a:r>
              <a:rPr lang="en-US" sz="2000" b="0" i="0" dirty="0">
                <a:solidFill>
                  <a:srgbClr val="000000"/>
                </a:solidFill>
                <a:latin typeface="Times New Roman"/>
                <a:cs typeface="Times New Roman"/>
              </a:rPr>
              <a:t> NAVADMIN 276/19 </a:t>
            </a:r>
            <a:endParaRPr lang="en-US" sz="2000">
              <a:latin typeface="Times New Roman"/>
              <a:ea typeface="Tahoma"/>
              <a:cs typeface="Times New Roman"/>
            </a:endParaRPr>
          </a:p>
          <a:p>
            <a:r>
              <a:rPr lang="en-US" sz="2000" b="0" i="0" dirty="0">
                <a:solidFill>
                  <a:srgbClr val="000000"/>
                </a:solidFill>
                <a:latin typeface="Times New Roman"/>
                <a:cs typeface="Times New Roman"/>
              </a:rPr>
              <a:t>Assignment Incentive Pay (AIP) Program</a:t>
            </a:r>
            <a:r>
              <a:rPr lang="en-US" sz="2000" dirty="0">
                <a:solidFill>
                  <a:srgbClr val="000000"/>
                </a:solidFill>
                <a:latin typeface="Times New Roman"/>
                <a:cs typeface="Times New Roman"/>
              </a:rPr>
              <a:t>:</a:t>
            </a:r>
            <a:r>
              <a:rPr lang="en-US" sz="2000" b="0" i="0" dirty="0">
                <a:solidFill>
                  <a:srgbClr val="000000"/>
                </a:solidFill>
                <a:latin typeface="Times New Roman"/>
                <a:cs typeface="Times New Roman"/>
              </a:rPr>
              <a:t> CNO Policy Decision Memo 003-06</a:t>
            </a:r>
          </a:p>
          <a:p>
            <a:r>
              <a:rPr lang="en-US" sz="2000" b="0" i="0" dirty="0">
                <a:solidFill>
                  <a:srgbClr val="000000"/>
                </a:solidFill>
                <a:latin typeface="Times New Roman"/>
                <a:cs typeface="Times New Roman"/>
              </a:rPr>
              <a:t>Sea Duty Incentive Pay (SDIP</a:t>
            </a:r>
            <a:r>
              <a:rPr lang="en-US" sz="2000" dirty="0">
                <a:solidFill>
                  <a:srgbClr val="000000"/>
                </a:solidFill>
                <a:latin typeface="Times New Roman"/>
                <a:cs typeface="Times New Roman"/>
              </a:rPr>
              <a:t>):</a:t>
            </a:r>
            <a:r>
              <a:rPr lang="en-US" sz="2000" b="0" i="0" dirty="0">
                <a:solidFill>
                  <a:srgbClr val="000000"/>
                </a:solidFill>
                <a:latin typeface="Times New Roman"/>
                <a:cs typeface="Times New Roman"/>
              </a:rPr>
              <a:t> POLICY DECISION MEMORANDUM (PDM) 001-21</a:t>
            </a:r>
            <a:endParaRPr lang="en-US" sz="2000" dirty="0">
              <a:latin typeface="Times New Roman"/>
              <a:cs typeface="Times New Roman"/>
            </a:endParaRPr>
          </a:p>
          <a:p>
            <a:endParaRPr lang="en-US" sz="2400"/>
          </a:p>
          <a:p>
            <a:pPr marL="0" indent="0">
              <a:buNone/>
            </a:pPr>
            <a:endParaRPr lang="en-US" sz="2400"/>
          </a:p>
          <a:p>
            <a:pPr marL="0" indent="0">
              <a:buNone/>
            </a:pPr>
            <a:endParaRPr lang="en-US" sz="2400"/>
          </a:p>
          <a:p>
            <a:endParaRPr lang="en-US" sz="3200"/>
          </a:p>
        </p:txBody>
      </p:sp>
      <p:sp>
        <p:nvSpPr>
          <p:cNvPr id="8" name="Title 1">
            <a:extLst>
              <a:ext uri="{FF2B5EF4-FFF2-40B4-BE49-F238E27FC236}">
                <a16:creationId xmlns:a16="http://schemas.microsoft.com/office/drawing/2014/main" id="{0D21C275-AD98-12B9-173C-909CFE6DF022}"/>
              </a:ext>
            </a:extLst>
          </p:cNvPr>
          <p:cNvSpPr>
            <a:spLocks noGrp="1"/>
          </p:cNvSpPr>
          <p:nvPr>
            <p:ph type="title"/>
          </p:nvPr>
        </p:nvSpPr>
        <p:spPr>
          <a:xfrm>
            <a:off x="1530" y="-1539"/>
            <a:ext cx="12190659" cy="1325563"/>
          </a:xfrm>
        </p:spPr>
        <p:txBody>
          <a:bodyPr>
            <a:normAutofit/>
          </a:bodyPr>
          <a:lstStyle/>
          <a:p>
            <a:pPr algn="ctr"/>
            <a:r>
              <a:rPr lang="en-US" sz="3200" b="1" i="0" dirty="0">
                <a:solidFill>
                  <a:srgbClr val="000000"/>
                </a:solidFill>
                <a:latin typeface="Times New Roman"/>
                <a:ea typeface="Tahoma"/>
                <a:cs typeface="Tahoma"/>
              </a:rPr>
              <a:t>References</a:t>
            </a:r>
          </a:p>
        </p:txBody>
      </p:sp>
    </p:spTree>
    <p:extLst>
      <p:ext uri="{BB962C8B-B14F-4D97-AF65-F5344CB8AC3E}">
        <p14:creationId xmlns:p14="http://schemas.microsoft.com/office/powerpoint/2010/main" val="2189539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7" y="1087"/>
            <a:ext cx="12194615" cy="1325563"/>
          </a:xfrm>
        </p:spPr>
        <p:txBody>
          <a:bodyPr>
            <a:noAutofit/>
          </a:bodyPr>
          <a:lstStyle/>
          <a:p>
            <a:pPr algn="ctr"/>
            <a:r>
              <a:rPr lang="en-US" sz="3200" b="1" i="0" dirty="0">
                <a:solidFill>
                  <a:srgbClr val="000000"/>
                </a:solidFill>
                <a:latin typeface="Times New Roman"/>
                <a:ea typeface="Tahoma"/>
                <a:cs typeface="Tahoma"/>
              </a:rPr>
              <a:t>Enlisted Assignment System</a:t>
            </a:r>
            <a:br>
              <a:rPr lang="en-US" sz="2800" dirty="0">
                <a:solidFill>
                  <a:srgbClr val="000000"/>
                </a:solidFill>
                <a:latin typeface="Calibri"/>
                <a:ea typeface="Tahoma"/>
                <a:cs typeface="Tahoma"/>
              </a:rPr>
            </a:br>
            <a:r>
              <a:rPr lang="en-US" sz="2000" dirty="0">
                <a:solidFill>
                  <a:srgbClr val="000000"/>
                </a:solidFill>
                <a:latin typeface="Times New Roman"/>
                <a:ea typeface="Tahoma"/>
                <a:cs typeface="Tahoma"/>
              </a:rPr>
              <a:t>Purpose</a:t>
            </a:r>
            <a:endParaRPr lang="en-US" sz="2000" b="0" i="0" dirty="0">
              <a:solidFill>
                <a:srgbClr val="000000"/>
              </a:solidFill>
              <a:latin typeface="Times New Roman"/>
              <a:ea typeface="Tahoma"/>
              <a:cs typeface="Tahoma"/>
            </a:endParaRPr>
          </a:p>
        </p:txBody>
      </p:sp>
      <p:sp>
        <p:nvSpPr>
          <p:cNvPr id="3" name="Content Placeholder 2"/>
          <p:cNvSpPr>
            <a:spLocks noGrp="1"/>
          </p:cNvSpPr>
          <p:nvPr>
            <p:ph idx="1"/>
          </p:nvPr>
        </p:nvSpPr>
        <p:spPr>
          <a:xfrm>
            <a:off x="1066800" y="1615709"/>
            <a:ext cx="10058400" cy="3935095"/>
          </a:xfrm>
        </p:spPr>
        <p:txBody>
          <a:bodyPr vert="horz" lIns="91440" tIns="45720" rIns="91440" bIns="45720" rtlCol="0" anchor="t">
            <a:noAutofit/>
          </a:bodyPr>
          <a:lstStyle/>
          <a:p>
            <a:pPr>
              <a:spcAft>
                <a:spcPts val="1000"/>
              </a:spcAft>
            </a:pPr>
            <a:r>
              <a:rPr lang="en-US" sz="2000" b="0" i="0" dirty="0">
                <a:solidFill>
                  <a:srgbClr val="000000"/>
                </a:solidFill>
                <a:latin typeface="Times New Roman"/>
                <a:cs typeface="Times New Roman"/>
              </a:rPr>
              <a:t>System for distribution of enlisted personnel</a:t>
            </a:r>
            <a:endParaRPr lang="en-US" sz="2000">
              <a:latin typeface="Times New Roman"/>
              <a:ea typeface="Tahoma"/>
              <a:cs typeface="Times New Roman"/>
            </a:endParaRPr>
          </a:p>
          <a:p>
            <a:pPr>
              <a:spcAft>
                <a:spcPts val="1000"/>
              </a:spcAft>
            </a:pPr>
            <a:r>
              <a:rPr lang="en-US" sz="2000" b="0" i="0" dirty="0">
                <a:solidFill>
                  <a:srgbClr val="000000"/>
                </a:solidFill>
                <a:latin typeface="Times New Roman"/>
                <a:cs typeface="Times New Roman"/>
              </a:rPr>
              <a:t>Places the right person in the right job with the right skills at the right time</a:t>
            </a:r>
            <a:endParaRPr lang="en-US" sz="2000" b="0" i="0" dirty="0">
              <a:solidFill>
                <a:srgbClr val="000000"/>
              </a:solidFill>
              <a:latin typeface="Times New Roman"/>
              <a:ea typeface="Calibri"/>
              <a:cs typeface="Times New Roman"/>
            </a:endParaRPr>
          </a:p>
          <a:p>
            <a:pPr>
              <a:spcAft>
                <a:spcPts val="1000"/>
              </a:spcAft>
            </a:pPr>
            <a:r>
              <a:rPr lang="en-US" sz="2000" b="0" i="0" dirty="0">
                <a:solidFill>
                  <a:srgbClr val="000000"/>
                </a:solidFill>
                <a:latin typeface="Times New Roman"/>
                <a:ea typeface="Tahoma"/>
                <a:cs typeface="Tahoma"/>
              </a:rPr>
              <a:t>Ensure proper fit and fill for each billet</a:t>
            </a:r>
            <a:endParaRPr lang="en-US" sz="2000" b="0" i="0">
              <a:solidFill>
                <a:srgbClr val="000000"/>
              </a:solidFill>
              <a:latin typeface="Times New Roman"/>
              <a:ea typeface="Tahoma"/>
              <a:cs typeface="Tahoma"/>
            </a:endParaRPr>
          </a:p>
          <a:p>
            <a:pPr>
              <a:spcAft>
                <a:spcPts val="1000"/>
              </a:spcAft>
            </a:pPr>
            <a:r>
              <a:rPr lang="en-US" sz="2000" b="0" i="0" dirty="0">
                <a:solidFill>
                  <a:srgbClr val="000000"/>
                </a:solidFill>
                <a:latin typeface="Times New Roman"/>
                <a:cs typeface="Times New Roman"/>
              </a:rPr>
              <a:t>Promotes maximum readiness afloat and ashore</a:t>
            </a:r>
            <a:endParaRPr lang="en-US" sz="2000">
              <a:latin typeface="Times New Roman"/>
              <a:ea typeface="Tahoma"/>
              <a:cs typeface="Times New Roman"/>
            </a:endParaRPr>
          </a:p>
          <a:p>
            <a:pPr>
              <a:spcAft>
                <a:spcPts val="1000"/>
              </a:spcAft>
            </a:pPr>
            <a:r>
              <a:rPr lang="en-US" sz="2000" b="0" i="0" dirty="0">
                <a:solidFill>
                  <a:srgbClr val="000000"/>
                </a:solidFill>
                <a:latin typeface="Times New Roman"/>
                <a:cs typeface="Times New Roman"/>
              </a:rPr>
              <a:t>Permits equal opportunity for personnel to serve in duty they consider desirable</a:t>
            </a:r>
            <a:endParaRPr lang="en-US" sz="2000" b="0" i="0" dirty="0">
              <a:solidFill>
                <a:srgbClr val="000000"/>
              </a:solidFill>
              <a:latin typeface="Times New Roman"/>
              <a:ea typeface="Calibri"/>
              <a:cs typeface="Times New Roman"/>
            </a:endParaRPr>
          </a:p>
          <a:p>
            <a:pPr>
              <a:spcAft>
                <a:spcPts val="1000"/>
              </a:spcAft>
            </a:pPr>
            <a:r>
              <a:rPr lang="en-US" sz="2000" b="0" i="0" dirty="0">
                <a:solidFill>
                  <a:srgbClr val="000000"/>
                </a:solidFill>
                <a:latin typeface="Times New Roman"/>
                <a:ea typeface="Tahoma"/>
                <a:cs typeface="Tahoma"/>
              </a:rPr>
              <a:t>Prevent gaps on sea and shore</a:t>
            </a:r>
          </a:p>
          <a:p>
            <a:pPr marL="0" indent="0">
              <a:buNone/>
            </a:pPr>
            <a:endParaRPr lang="en-US"/>
          </a:p>
        </p:txBody>
      </p:sp>
    </p:spTree>
    <p:extLst>
      <p:ext uri="{BB962C8B-B14F-4D97-AF65-F5344CB8AC3E}">
        <p14:creationId xmlns:p14="http://schemas.microsoft.com/office/powerpoint/2010/main" val="1939976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325188"/>
            <a:ext cx="10058399" cy="5089860"/>
          </a:xfrm>
        </p:spPr>
        <p:txBody>
          <a:bodyPr vert="horz" lIns="91440" tIns="45720" rIns="91440" bIns="45720" rtlCol="0" anchor="t">
            <a:normAutofit/>
          </a:bodyPr>
          <a:lstStyle/>
          <a:p>
            <a:pPr lvl="0"/>
            <a:r>
              <a:rPr lang="en-US" sz="2000" b="1" i="0" dirty="0">
                <a:solidFill>
                  <a:srgbClr val="000000"/>
                </a:solidFill>
                <a:latin typeface="Times New Roman"/>
                <a:cs typeface="Times New Roman"/>
              </a:rPr>
              <a:t>Projected Rotation Date (PRD)</a:t>
            </a:r>
            <a:r>
              <a:rPr lang="en-US" sz="2000" b="0" i="0" dirty="0">
                <a:solidFill>
                  <a:srgbClr val="000000"/>
                </a:solidFill>
                <a:latin typeface="Times New Roman"/>
                <a:cs typeface="Times New Roman"/>
              </a:rPr>
              <a:t> – established when orders are written</a:t>
            </a:r>
            <a:endParaRPr lang="en-US" sz="2000" b="0" i="0">
              <a:solidFill>
                <a:srgbClr val="000000"/>
              </a:solidFill>
              <a:latin typeface="Times New Roman"/>
              <a:ea typeface="Calibri"/>
              <a:cs typeface="Times New Roman"/>
            </a:endParaRPr>
          </a:p>
          <a:p>
            <a:pPr lvl="1"/>
            <a:r>
              <a:rPr lang="en-US" sz="2000" b="0" i="0" dirty="0">
                <a:solidFill>
                  <a:srgbClr val="000000"/>
                </a:solidFill>
                <a:latin typeface="Times New Roman"/>
                <a:cs typeface="Times New Roman"/>
              </a:rPr>
              <a:t>MPM 1306-104</a:t>
            </a:r>
            <a:endParaRPr lang="en-US" sz="2000" b="0" i="0" dirty="0">
              <a:solidFill>
                <a:srgbClr val="000000"/>
              </a:solidFill>
              <a:latin typeface="Times New Roman"/>
              <a:ea typeface="Calibri"/>
              <a:cs typeface="Times New Roman"/>
            </a:endParaRPr>
          </a:p>
          <a:p>
            <a:r>
              <a:rPr lang="en-US" sz="2000" b="1" i="0" dirty="0">
                <a:solidFill>
                  <a:srgbClr val="000000"/>
                </a:solidFill>
                <a:latin typeface="Times New Roman"/>
                <a:cs typeface="Times New Roman"/>
              </a:rPr>
              <a:t>Time-On- Station (TOS)</a:t>
            </a:r>
            <a:r>
              <a:rPr lang="en-US" sz="2000" b="0" i="0" dirty="0">
                <a:solidFill>
                  <a:srgbClr val="000000"/>
                </a:solidFill>
                <a:latin typeface="Times New Roman"/>
                <a:cs typeface="Times New Roman"/>
              </a:rPr>
              <a:t> – period served in same geographical area</a:t>
            </a:r>
            <a:endParaRPr lang="en-US" sz="2000">
              <a:latin typeface="Times New Roman"/>
              <a:cs typeface="Times New Roman"/>
            </a:endParaRPr>
          </a:p>
          <a:p>
            <a:pPr lvl="1"/>
            <a:r>
              <a:rPr lang="en-US" sz="2000" b="0" i="0" dirty="0">
                <a:solidFill>
                  <a:srgbClr val="000000"/>
                </a:solidFill>
                <a:latin typeface="Times New Roman"/>
                <a:cs typeface="Times New Roman"/>
              </a:rPr>
              <a:t>Period served in same geographical area</a:t>
            </a:r>
            <a:endParaRPr lang="en-US" sz="2000">
              <a:latin typeface="Times New Roman"/>
              <a:ea typeface="Tahoma"/>
              <a:cs typeface="Times New Roman"/>
            </a:endParaRPr>
          </a:p>
          <a:p>
            <a:pPr lvl="1"/>
            <a:r>
              <a:rPr lang="en-US" sz="2000" b="0" i="0" dirty="0">
                <a:solidFill>
                  <a:srgbClr val="000000"/>
                </a:solidFill>
                <a:latin typeface="Times New Roman"/>
                <a:cs typeface="Times New Roman"/>
              </a:rPr>
              <a:t>MPM 1306-106</a:t>
            </a:r>
            <a:endParaRPr lang="en-US" sz="2000" b="0" i="0" dirty="0">
              <a:solidFill>
                <a:srgbClr val="000000"/>
              </a:solidFill>
              <a:latin typeface="Times New Roman"/>
              <a:ea typeface="Calibri"/>
              <a:cs typeface="Times New Roman"/>
            </a:endParaRPr>
          </a:p>
          <a:p>
            <a:r>
              <a:rPr lang="en-US" sz="2000" b="1" i="0" dirty="0">
                <a:solidFill>
                  <a:srgbClr val="000000"/>
                </a:solidFill>
                <a:latin typeface="Times New Roman"/>
                <a:cs typeface="Times New Roman"/>
              </a:rPr>
              <a:t>Obligated Service Requirements (OBLISERV)</a:t>
            </a:r>
            <a:r>
              <a:rPr lang="en-US" sz="2000" b="0" i="0" dirty="0">
                <a:solidFill>
                  <a:srgbClr val="000000"/>
                </a:solidFill>
                <a:latin typeface="Times New Roman"/>
                <a:cs typeface="Times New Roman"/>
              </a:rPr>
              <a:t> – minimum amount of active service Sailors must agree to before executing a PCS transfer</a:t>
            </a:r>
            <a:endParaRPr lang="en-US" sz="2000" b="0" i="0">
              <a:solidFill>
                <a:srgbClr val="000000"/>
              </a:solidFill>
              <a:latin typeface="Times New Roman"/>
              <a:ea typeface="Calibri"/>
              <a:cs typeface="Times New Roman"/>
            </a:endParaRPr>
          </a:p>
          <a:p>
            <a:pPr lvl="1"/>
            <a:r>
              <a:rPr lang="en-US" sz="2000" b="0" i="0" dirty="0">
                <a:solidFill>
                  <a:srgbClr val="000000"/>
                </a:solidFill>
                <a:latin typeface="Times New Roman"/>
                <a:cs typeface="Times New Roman"/>
              </a:rPr>
              <a:t>MPM 1306-106/NAVADMIN 307/17</a:t>
            </a:r>
            <a:endParaRPr lang="en-US" sz="2000" b="0" i="0" dirty="0">
              <a:solidFill>
                <a:srgbClr val="000000"/>
              </a:solidFill>
              <a:latin typeface="Times New Roman"/>
              <a:ea typeface="Calibri"/>
              <a:cs typeface="Times New Roman"/>
            </a:endParaRPr>
          </a:p>
          <a:p>
            <a:r>
              <a:rPr lang="en-US" sz="2000" b="1" i="0" dirty="0">
                <a:solidFill>
                  <a:srgbClr val="000000"/>
                </a:solidFill>
                <a:latin typeface="Times New Roman"/>
                <a:cs typeface="Times New Roman"/>
              </a:rPr>
              <a:t>DoD Tours</a:t>
            </a:r>
            <a:r>
              <a:rPr lang="en-US" sz="2000" b="0" i="0" dirty="0">
                <a:solidFill>
                  <a:srgbClr val="000000"/>
                </a:solidFill>
                <a:latin typeface="Times New Roman"/>
                <a:cs typeface="Times New Roman"/>
              </a:rPr>
              <a:t> – Tours must meet Department of Defense (DoD) overseas tour lengths.</a:t>
            </a:r>
            <a:r>
              <a:rPr lang="en-US" sz="2000" dirty="0">
                <a:solidFill>
                  <a:srgbClr val="000000"/>
                </a:solidFill>
                <a:latin typeface="Times New Roman"/>
                <a:cs typeface="Times New Roman"/>
              </a:rPr>
              <a:t> </a:t>
            </a:r>
            <a:r>
              <a:rPr lang="en-US" sz="2000" b="0" i="0" dirty="0">
                <a:solidFill>
                  <a:srgbClr val="000000"/>
                </a:solidFill>
                <a:latin typeface="Times New Roman"/>
                <a:cs typeface="Times New Roman"/>
              </a:rPr>
              <a:t>Service members may be reassigned up to 60 days prior to completion of the full tour length and be considered as having completed the full tour</a:t>
            </a:r>
            <a:endParaRPr lang="en-US" dirty="0">
              <a:latin typeface="Times New Roman"/>
              <a:cs typeface="Times New Roman"/>
            </a:endParaRPr>
          </a:p>
          <a:p>
            <a:pPr marL="342900" lvl="1" indent="0">
              <a:buNone/>
            </a:pPr>
            <a:endParaRPr lang="en-US" sz="2200"/>
          </a:p>
        </p:txBody>
      </p:sp>
      <p:sp>
        <p:nvSpPr>
          <p:cNvPr id="7" name="Title 1">
            <a:extLst>
              <a:ext uri="{FF2B5EF4-FFF2-40B4-BE49-F238E27FC236}">
                <a16:creationId xmlns:a16="http://schemas.microsoft.com/office/drawing/2014/main" id="{9F67DD41-E709-250A-6D98-A99E286981E3}"/>
              </a:ext>
            </a:extLst>
          </p:cNvPr>
          <p:cNvSpPr>
            <a:spLocks noGrp="1"/>
          </p:cNvSpPr>
          <p:nvPr>
            <p:ph type="title"/>
          </p:nvPr>
        </p:nvSpPr>
        <p:spPr>
          <a:xfrm>
            <a:off x="-4317" y="1087"/>
            <a:ext cx="12194615" cy="1325563"/>
          </a:xfrm>
        </p:spPr>
        <p:txBody>
          <a:bodyPr>
            <a:noAutofit/>
          </a:bodyPr>
          <a:lstStyle/>
          <a:p>
            <a:pPr algn="ctr"/>
            <a:r>
              <a:rPr lang="en-US" sz="3200" b="1" i="0" dirty="0">
                <a:solidFill>
                  <a:srgbClr val="000000"/>
                </a:solidFill>
                <a:latin typeface="Times New Roman"/>
                <a:ea typeface="Tahoma"/>
                <a:cs typeface="Tahoma"/>
              </a:rPr>
              <a:t>Enlisted Assignment System</a:t>
            </a:r>
            <a:br>
              <a:rPr lang="en-US" sz="2800" dirty="0">
                <a:solidFill>
                  <a:srgbClr val="000000"/>
                </a:solidFill>
                <a:latin typeface="Calibri"/>
                <a:ea typeface="Tahoma"/>
                <a:cs typeface="Tahoma"/>
              </a:rPr>
            </a:br>
            <a:r>
              <a:rPr lang="en-US" sz="2000" dirty="0">
                <a:solidFill>
                  <a:srgbClr val="000000"/>
                </a:solidFill>
                <a:latin typeface="Times New Roman"/>
                <a:ea typeface="Tahoma"/>
                <a:cs typeface="Tahoma"/>
              </a:rPr>
              <a:t>Common Terms Definitions</a:t>
            </a:r>
            <a:endParaRPr lang="en-US" sz="2000" i="0" dirty="0">
              <a:solidFill>
                <a:srgbClr val="000000"/>
              </a:solidFill>
              <a:latin typeface="Times New Roman"/>
              <a:ea typeface="Tahoma"/>
              <a:cs typeface="Tahoma"/>
            </a:endParaRPr>
          </a:p>
        </p:txBody>
      </p:sp>
    </p:spTree>
    <p:extLst>
      <p:ext uri="{BB962C8B-B14F-4D97-AF65-F5344CB8AC3E}">
        <p14:creationId xmlns:p14="http://schemas.microsoft.com/office/powerpoint/2010/main" val="1457297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6FE799-24FC-40B3-B857-4B6658883C11}"/>
              </a:ext>
            </a:extLst>
          </p:cNvPr>
          <p:cNvSpPr>
            <a:spLocks noGrp="1"/>
          </p:cNvSpPr>
          <p:nvPr>
            <p:ph idx="1"/>
          </p:nvPr>
        </p:nvSpPr>
        <p:spPr>
          <a:xfrm>
            <a:off x="1033670" y="1485735"/>
            <a:ext cx="10134600" cy="4101350"/>
          </a:xfrm>
        </p:spPr>
        <p:txBody>
          <a:bodyPr vert="horz" lIns="91440" tIns="45720" rIns="91440" bIns="45720" rtlCol="0" anchor="t">
            <a:normAutofit/>
          </a:bodyPr>
          <a:lstStyle/>
          <a:p>
            <a:r>
              <a:rPr lang="en-US" sz="2000" b="0" i="0" dirty="0">
                <a:solidFill>
                  <a:srgbClr val="000000"/>
                </a:solidFill>
                <a:latin typeface="Times New Roman"/>
                <a:cs typeface="Times New Roman"/>
              </a:rPr>
              <a:t>Consists of two functions: </a:t>
            </a:r>
          </a:p>
          <a:p>
            <a:pPr marL="342900" lvl="2" indent="0">
              <a:lnSpc>
                <a:spcPct val="100000"/>
              </a:lnSpc>
              <a:spcBef>
                <a:spcPts val="300"/>
              </a:spcBef>
              <a:spcAft>
                <a:spcPts val="300"/>
              </a:spcAft>
              <a:buNone/>
            </a:pPr>
            <a:r>
              <a:rPr lang="en-US" sz="2000" b="1" i="0" dirty="0">
                <a:solidFill>
                  <a:srgbClr val="000000"/>
                </a:solidFill>
                <a:latin typeface="Times New Roman"/>
                <a:cs typeface="Times New Roman"/>
              </a:rPr>
              <a:t>Manning</a:t>
            </a:r>
            <a:r>
              <a:rPr lang="en-US" b="1" dirty="0">
                <a:solidFill>
                  <a:srgbClr val="000000"/>
                </a:solidFill>
                <a:latin typeface="Times New Roman"/>
                <a:cs typeface="Times New Roman"/>
              </a:rPr>
              <a:t>:</a:t>
            </a:r>
            <a:endParaRPr lang="en-US">
              <a:latin typeface="Times New Roman"/>
              <a:ea typeface="Tahoma"/>
              <a:cs typeface="Times New Roman"/>
            </a:endParaRPr>
          </a:p>
          <a:p>
            <a:pPr marL="914400" lvl="3">
              <a:lnSpc>
                <a:spcPct val="100000"/>
              </a:lnSpc>
              <a:spcBef>
                <a:spcPts val="300"/>
              </a:spcBef>
              <a:spcAft>
                <a:spcPts val="300"/>
              </a:spcAft>
            </a:pPr>
            <a:r>
              <a:rPr lang="en-US" sz="2000" b="0" i="0" dirty="0">
                <a:solidFill>
                  <a:srgbClr val="000000"/>
                </a:solidFill>
                <a:latin typeface="Times New Roman"/>
                <a:cs typeface="Times New Roman"/>
              </a:rPr>
              <a:t>The function of determining the quality, quantity, and priority for assignment of personnel to all billets within a unit</a:t>
            </a:r>
            <a:endParaRPr lang="en-US" sz="2000">
              <a:latin typeface="Times New Roman"/>
              <a:ea typeface="Tahoma"/>
              <a:cs typeface="Times New Roman"/>
            </a:endParaRPr>
          </a:p>
          <a:p>
            <a:pPr marL="914400" lvl="4">
              <a:lnSpc>
                <a:spcPct val="100000"/>
              </a:lnSpc>
              <a:spcBef>
                <a:spcPts val="300"/>
              </a:spcBef>
              <a:spcAft>
                <a:spcPts val="300"/>
              </a:spcAft>
            </a:pPr>
            <a:r>
              <a:rPr lang="en-US" sz="2000" b="0" i="0" dirty="0">
                <a:solidFill>
                  <a:srgbClr val="000000"/>
                </a:solidFill>
                <a:latin typeface="Times New Roman"/>
                <a:ea typeface="Tahoma"/>
                <a:cs typeface="Tahoma"/>
              </a:rPr>
              <a:t>Enlisted Community Managers (ECM) – Typically, NCs will contact directly </a:t>
            </a:r>
            <a:r>
              <a:rPr lang="en-US" sz="2000" dirty="0">
                <a:solidFill>
                  <a:srgbClr val="000000"/>
                </a:solidFill>
                <a:latin typeface="Times New Roman"/>
                <a:ea typeface="Tahoma"/>
                <a:cs typeface="Tahoma"/>
              </a:rPr>
              <a:t>for</a:t>
            </a:r>
            <a:r>
              <a:rPr lang="en-US" sz="2000" b="0" i="0" dirty="0">
                <a:solidFill>
                  <a:srgbClr val="000000"/>
                </a:solidFill>
                <a:latin typeface="Times New Roman"/>
                <a:ea typeface="Tahoma"/>
                <a:cs typeface="Tahoma"/>
              </a:rPr>
              <a:t> the member</a:t>
            </a:r>
          </a:p>
          <a:p>
            <a:pPr marL="342900" lvl="2" indent="0">
              <a:lnSpc>
                <a:spcPct val="100000"/>
              </a:lnSpc>
              <a:spcBef>
                <a:spcPts val="300"/>
              </a:spcBef>
              <a:spcAft>
                <a:spcPts val="300"/>
              </a:spcAft>
              <a:buNone/>
            </a:pPr>
            <a:r>
              <a:rPr lang="en-US" sz="2000" b="1" i="0" dirty="0">
                <a:solidFill>
                  <a:srgbClr val="000000"/>
                </a:solidFill>
                <a:latin typeface="Times New Roman"/>
                <a:cs typeface="Times New Roman"/>
              </a:rPr>
              <a:t>Placement</a:t>
            </a:r>
            <a:r>
              <a:rPr lang="en-US" b="1" dirty="0">
                <a:solidFill>
                  <a:srgbClr val="000000"/>
                </a:solidFill>
                <a:latin typeface="Times New Roman"/>
                <a:cs typeface="Times New Roman"/>
              </a:rPr>
              <a:t>:</a:t>
            </a:r>
            <a:endParaRPr lang="en-US" b="1" dirty="0">
              <a:solidFill>
                <a:srgbClr val="FFFF00"/>
              </a:solidFill>
              <a:latin typeface="Times New Roman"/>
              <a:cs typeface="Times New Roman"/>
            </a:endParaRPr>
          </a:p>
          <a:p>
            <a:pPr marL="914400" lvl="3">
              <a:lnSpc>
                <a:spcPct val="100000"/>
              </a:lnSpc>
              <a:spcBef>
                <a:spcPts val="300"/>
              </a:spcBef>
              <a:spcAft>
                <a:spcPts val="300"/>
              </a:spcAft>
            </a:pPr>
            <a:r>
              <a:rPr lang="en-US" sz="2000" b="0" i="0" dirty="0">
                <a:solidFill>
                  <a:srgbClr val="000000"/>
                </a:solidFill>
                <a:latin typeface="Times New Roman"/>
                <a:cs typeface="Times New Roman"/>
              </a:rPr>
              <a:t> Serves as the “gatekeeper” to ensure that policy is being followed. “Command’s advocate”</a:t>
            </a:r>
            <a:endParaRPr lang="en-US" sz="2000">
              <a:latin typeface="Times New Roman"/>
              <a:ea typeface="Tahoma"/>
              <a:cs typeface="Times New Roman"/>
            </a:endParaRPr>
          </a:p>
          <a:p>
            <a:pPr marL="914400" lvl="3">
              <a:lnSpc>
                <a:spcPct val="100000"/>
              </a:lnSpc>
              <a:spcBef>
                <a:spcPts val="300"/>
              </a:spcBef>
              <a:spcAft>
                <a:spcPts val="300"/>
              </a:spcAft>
            </a:pPr>
            <a:r>
              <a:rPr lang="en-US" sz="2000" b="0" i="0" dirty="0">
                <a:solidFill>
                  <a:srgbClr val="000000"/>
                </a:solidFill>
                <a:latin typeface="Times New Roman"/>
                <a:ea typeface="Tahoma"/>
                <a:cs typeface="Tahoma"/>
              </a:rPr>
              <a:t>Detailers – Can be contacted by the command, CCC, or the Sailor. They are the “Sailor’s advocate”</a:t>
            </a:r>
          </a:p>
        </p:txBody>
      </p:sp>
      <p:sp>
        <p:nvSpPr>
          <p:cNvPr id="7" name="Title 1">
            <a:extLst>
              <a:ext uri="{FF2B5EF4-FFF2-40B4-BE49-F238E27FC236}">
                <a16:creationId xmlns:a16="http://schemas.microsoft.com/office/drawing/2014/main" id="{22A70733-063C-F7C9-0AF8-72C3D351F183}"/>
              </a:ext>
            </a:extLst>
          </p:cNvPr>
          <p:cNvSpPr>
            <a:spLocks noGrp="1"/>
          </p:cNvSpPr>
          <p:nvPr>
            <p:ph type="title"/>
          </p:nvPr>
        </p:nvSpPr>
        <p:spPr>
          <a:xfrm>
            <a:off x="-4317" y="1087"/>
            <a:ext cx="12194615" cy="1325563"/>
          </a:xfrm>
        </p:spPr>
        <p:txBody>
          <a:bodyPr>
            <a:noAutofit/>
          </a:bodyPr>
          <a:lstStyle/>
          <a:p>
            <a:pPr algn="ctr"/>
            <a:r>
              <a:rPr lang="en-US" sz="3200" b="1" i="0" dirty="0">
                <a:solidFill>
                  <a:srgbClr val="000000"/>
                </a:solidFill>
                <a:latin typeface="Times New Roman"/>
                <a:ea typeface="Tahoma"/>
                <a:cs typeface="Tahoma"/>
              </a:rPr>
              <a:t>Enlisted Assignment System</a:t>
            </a:r>
            <a:br>
              <a:rPr lang="en-US" sz="2800" dirty="0">
                <a:solidFill>
                  <a:srgbClr val="000000"/>
                </a:solidFill>
                <a:latin typeface="Calibri"/>
                <a:ea typeface="Tahoma"/>
                <a:cs typeface="Tahoma"/>
              </a:rPr>
            </a:br>
            <a:r>
              <a:rPr lang="en-US" sz="2000" dirty="0">
                <a:solidFill>
                  <a:srgbClr val="000000"/>
                </a:solidFill>
                <a:latin typeface="Times New Roman"/>
                <a:ea typeface="Tahoma"/>
                <a:cs typeface="Tahoma"/>
              </a:rPr>
              <a:t>Manning Control</a:t>
            </a:r>
            <a:endParaRPr lang="en-US" sz="2000" i="0" dirty="0">
              <a:solidFill>
                <a:srgbClr val="000000"/>
              </a:solidFill>
              <a:latin typeface="Times New Roman"/>
              <a:ea typeface="Tahoma"/>
              <a:cs typeface="Tahoma"/>
            </a:endParaRPr>
          </a:p>
        </p:txBody>
      </p:sp>
    </p:spTree>
    <p:extLst>
      <p:ext uri="{BB962C8B-B14F-4D97-AF65-F5344CB8AC3E}">
        <p14:creationId xmlns:p14="http://schemas.microsoft.com/office/powerpoint/2010/main" val="3730915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19A833-C0EC-4CBF-AC83-988811899882}"/>
              </a:ext>
            </a:extLst>
          </p:cNvPr>
          <p:cNvSpPr>
            <a:spLocks noGrp="1"/>
          </p:cNvSpPr>
          <p:nvPr>
            <p:ph idx="1"/>
          </p:nvPr>
        </p:nvSpPr>
        <p:spPr>
          <a:xfrm>
            <a:off x="1066800" y="1293578"/>
            <a:ext cx="10058400" cy="5383308"/>
          </a:xfrm>
        </p:spPr>
        <p:txBody>
          <a:bodyPr vert="horz" lIns="91440" tIns="45720" rIns="91440" bIns="45720" rtlCol="0" anchor="t">
            <a:normAutofit/>
          </a:bodyPr>
          <a:lstStyle/>
          <a:p>
            <a:r>
              <a:rPr lang="en-US" sz="2000" b="0" i="0" dirty="0">
                <a:solidFill>
                  <a:srgbClr val="000000"/>
                </a:solidFill>
                <a:latin typeface="Times New Roman"/>
                <a:cs typeface="Times New Roman"/>
              </a:rPr>
              <a:t>What Detailers CAN do</a:t>
            </a:r>
          </a:p>
          <a:p>
            <a:pPr lvl="1"/>
            <a:r>
              <a:rPr lang="en-US" sz="2000" b="0" i="0" dirty="0">
                <a:solidFill>
                  <a:srgbClr val="000000"/>
                </a:solidFill>
                <a:latin typeface="Times New Roman"/>
                <a:cs typeface="Times New Roman"/>
              </a:rPr>
              <a:t>Counsel and advise Sailors as their advocate</a:t>
            </a:r>
          </a:p>
          <a:p>
            <a:pPr lvl="1"/>
            <a:r>
              <a:rPr lang="en-US" sz="2000" b="0" i="0" dirty="0">
                <a:solidFill>
                  <a:srgbClr val="000000"/>
                </a:solidFill>
                <a:latin typeface="Times New Roman"/>
                <a:cs typeface="Times New Roman"/>
              </a:rPr>
              <a:t>Make assignments to valid billets</a:t>
            </a:r>
          </a:p>
          <a:p>
            <a:pPr lvl="1"/>
            <a:r>
              <a:rPr lang="en-US" sz="2000" b="0" i="0" dirty="0">
                <a:solidFill>
                  <a:srgbClr val="000000"/>
                </a:solidFill>
                <a:latin typeface="Times New Roman"/>
                <a:cs typeface="Times New Roman"/>
              </a:rPr>
              <a:t>Adjust PRD with NAVPERS 1306/7</a:t>
            </a:r>
          </a:p>
          <a:p>
            <a:pPr lvl="1"/>
            <a:r>
              <a:rPr lang="en-US" sz="2000" b="0" i="0" dirty="0">
                <a:solidFill>
                  <a:srgbClr val="000000"/>
                </a:solidFill>
                <a:latin typeface="Times New Roman"/>
                <a:cs typeface="Times New Roman"/>
              </a:rPr>
              <a:t>Transfer Sailors up to +6/-6 months of PRD</a:t>
            </a:r>
          </a:p>
          <a:p>
            <a:pPr lvl="1"/>
            <a:r>
              <a:rPr lang="en-US" sz="2000" b="0" i="0" dirty="0">
                <a:solidFill>
                  <a:srgbClr val="000000"/>
                </a:solidFill>
                <a:latin typeface="Times New Roman"/>
                <a:cs typeface="Times New Roman"/>
              </a:rPr>
              <a:t>Coordinate </a:t>
            </a:r>
            <a:r>
              <a:rPr lang="en-US" sz="2000" dirty="0">
                <a:solidFill>
                  <a:srgbClr val="000000"/>
                </a:solidFill>
                <a:latin typeface="Times New Roman"/>
                <a:cs typeface="Times New Roman"/>
              </a:rPr>
              <a:t>spousal </a:t>
            </a:r>
            <a:r>
              <a:rPr lang="en-US" sz="2000" b="0" i="0" dirty="0">
                <a:solidFill>
                  <a:srgbClr val="000000"/>
                </a:solidFill>
                <a:latin typeface="Times New Roman"/>
                <a:cs typeface="Times New Roman"/>
              </a:rPr>
              <a:t>collocations</a:t>
            </a:r>
            <a:endParaRPr lang="en-US" sz="2000" b="0" i="0" dirty="0">
              <a:solidFill>
                <a:srgbClr val="000000"/>
              </a:solidFill>
              <a:latin typeface="Times New Roman"/>
              <a:ea typeface="Calibri"/>
              <a:cs typeface="Times New Roman"/>
            </a:endParaRPr>
          </a:p>
          <a:p>
            <a:pPr lvl="1"/>
            <a:r>
              <a:rPr lang="en-US" sz="2000" b="0" i="0" dirty="0">
                <a:solidFill>
                  <a:srgbClr val="000000"/>
                </a:solidFill>
                <a:latin typeface="Times New Roman"/>
                <a:cs typeface="Times New Roman"/>
              </a:rPr>
              <a:t>Make assignments for Sailors for Pregnancy and LIMDU.</a:t>
            </a:r>
          </a:p>
          <a:p>
            <a:pPr lvl="1"/>
            <a:r>
              <a:rPr lang="en-US" sz="2000" b="0" i="0" dirty="0">
                <a:solidFill>
                  <a:srgbClr val="000000"/>
                </a:solidFill>
                <a:latin typeface="Times New Roman"/>
                <a:cs typeface="Times New Roman"/>
              </a:rPr>
              <a:t>Issue “non-voluntary” orders</a:t>
            </a:r>
          </a:p>
          <a:p>
            <a:pPr>
              <a:lnSpc>
                <a:spcPct val="100000"/>
              </a:lnSpc>
              <a:spcBef>
                <a:spcPts val="300"/>
              </a:spcBef>
              <a:spcAft>
                <a:spcPts val="300"/>
              </a:spcAft>
            </a:pPr>
            <a:r>
              <a:rPr lang="en-US" sz="2000" b="0" i="0" dirty="0">
                <a:solidFill>
                  <a:srgbClr val="000000"/>
                </a:solidFill>
                <a:latin typeface="Times New Roman"/>
                <a:cs typeface="Times New Roman"/>
              </a:rPr>
              <a:t>When Sailors contact the detailer, it is recommended to keep their CCC and CoC in the loop for clarity and added support</a:t>
            </a:r>
            <a:endParaRPr lang="en-US" sz="2200" dirty="0">
              <a:latin typeface="Times New Roman"/>
              <a:ea typeface="Tahoma"/>
              <a:cs typeface="Times New Roman"/>
            </a:endParaRPr>
          </a:p>
          <a:p>
            <a:endParaRPr lang="en-US"/>
          </a:p>
        </p:txBody>
      </p:sp>
      <p:sp>
        <p:nvSpPr>
          <p:cNvPr id="7" name="Title 1">
            <a:extLst>
              <a:ext uri="{FF2B5EF4-FFF2-40B4-BE49-F238E27FC236}">
                <a16:creationId xmlns:a16="http://schemas.microsoft.com/office/drawing/2014/main" id="{3AE364BD-A2CD-8BE4-BD1E-10A09FEE5B45}"/>
              </a:ext>
            </a:extLst>
          </p:cNvPr>
          <p:cNvSpPr>
            <a:spLocks noGrp="1"/>
          </p:cNvSpPr>
          <p:nvPr>
            <p:ph type="title"/>
          </p:nvPr>
        </p:nvSpPr>
        <p:spPr>
          <a:xfrm>
            <a:off x="-4317" y="1087"/>
            <a:ext cx="12194615" cy="1325563"/>
          </a:xfrm>
        </p:spPr>
        <p:txBody>
          <a:bodyPr>
            <a:noAutofit/>
          </a:bodyPr>
          <a:lstStyle/>
          <a:p>
            <a:pPr algn="ctr"/>
            <a:r>
              <a:rPr lang="en-US" sz="3200" b="1" i="0" dirty="0">
                <a:solidFill>
                  <a:srgbClr val="000000"/>
                </a:solidFill>
                <a:latin typeface="Times New Roman"/>
                <a:ea typeface="Tahoma"/>
                <a:cs typeface="Tahoma"/>
              </a:rPr>
              <a:t>Enlisted Assignment System</a:t>
            </a:r>
            <a:br>
              <a:rPr lang="en-US" sz="2800" dirty="0">
                <a:solidFill>
                  <a:srgbClr val="000000"/>
                </a:solidFill>
                <a:latin typeface="Calibri"/>
                <a:ea typeface="Tahoma"/>
                <a:cs typeface="Tahoma"/>
              </a:rPr>
            </a:br>
            <a:r>
              <a:rPr lang="en-US" sz="2000" dirty="0">
                <a:solidFill>
                  <a:srgbClr val="000000"/>
                </a:solidFill>
                <a:latin typeface="Times New Roman"/>
                <a:ea typeface="Tahoma"/>
                <a:cs typeface="Tahoma"/>
              </a:rPr>
              <a:t>Detailer</a:t>
            </a:r>
            <a:endParaRPr lang="en-US" sz="2000" i="0" dirty="0">
              <a:solidFill>
                <a:srgbClr val="000000"/>
              </a:solidFill>
              <a:latin typeface="Times New Roman"/>
              <a:ea typeface="Tahoma"/>
              <a:cs typeface="Tahoma"/>
            </a:endParaRPr>
          </a:p>
        </p:txBody>
      </p:sp>
    </p:spTree>
    <p:extLst>
      <p:ext uri="{BB962C8B-B14F-4D97-AF65-F5344CB8AC3E}">
        <p14:creationId xmlns:p14="http://schemas.microsoft.com/office/powerpoint/2010/main" val="503141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19A833-C0EC-4CBF-AC83-988811899882}"/>
              </a:ext>
            </a:extLst>
          </p:cNvPr>
          <p:cNvSpPr>
            <a:spLocks noGrp="1"/>
          </p:cNvSpPr>
          <p:nvPr>
            <p:ph idx="1"/>
          </p:nvPr>
        </p:nvSpPr>
        <p:spPr>
          <a:xfrm>
            <a:off x="1066800" y="1477074"/>
            <a:ext cx="10058399" cy="4795890"/>
          </a:xfrm>
        </p:spPr>
        <p:txBody>
          <a:bodyPr vert="horz" lIns="91440" tIns="45720" rIns="91440" bIns="45720" rtlCol="0" anchor="t">
            <a:normAutofit/>
          </a:bodyPr>
          <a:lstStyle/>
          <a:p>
            <a:pPr>
              <a:lnSpc>
                <a:spcPct val="100000"/>
              </a:lnSpc>
              <a:spcBef>
                <a:spcPts val="600"/>
              </a:spcBef>
              <a:spcAft>
                <a:spcPts val="600"/>
              </a:spcAft>
            </a:pPr>
            <a:r>
              <a:rPr lang="en-US" sz="2000" b="0" i="0" dirty="0">
                <a:solidFill>
                  <a:srgbClr val="000000"/>
                </a:solidFill>
                <a:latin typeface="Times New Roman"/>
                <a:cs typeface="Times New Roman"/>
              </a:rPr>
              <a:t>Detailers attempt to match Sailor’s needs through </a:t>
            </a:r>
            <a:r>
              <a:rPr lang="en-US" sz="2000" b="0" i="0" err="1">
                <a:solidFill>
                  <a:srgbClr val="000000"/>
                </a:solidFill>
                <a:latin typeface="Times New Roman"/>
                <a:cs typeface="Times New Roman"/>
              </a:rPr>
              <a:t>MyNavy</a:t>
            </a:r>
            <a:r>
              <a:rPr lang="en-US" sz="2000" b="0" i="0" dirty="0">
                <a:solidFill>
                  <a:srgbClr val="000000"/>
                </a:solidFill>
                <a:latin typeface="Times New Roman"/>
                <a:cs typeface="Times New Roman"/>
              </a:rPr>
              <a:t> Assignment preferences:</a:t>
            </a:r>
            <a:endParaRPr lang="en-US" sz="2000" b="0" i="0">
              <a:solidFill>
                <a:srgbClr val="000000"/>
              </a:solidFill>
              <a:latin typeface="Times New Roman"/>
              <a:ea typeface="Calibri"/>
              <a:cs typeface="Times New Roman"/>
            </a:endParaRPr>
          </a:p>
          <a:p>
            <a:pPr lvl="1">
              <a:lnSpc>
                <a:spcPct val="100000"/>
              </a:lnSpc>
              <a:spcBef>
                <a:spcPts val="600"/>
              </a:spcBef>
              <a:spcAft>
                <a:spcPts val="600"/>
              </a:spcAft>
            </a:pPr>
            <a:r>
              <a:rPr lang="en-US" sz="2000" b="0" i="0" dirty="0">
                <a:solidFill>
                  <a:srgbClr val="000000"/>
                </a:solidFill>
                <a:latin typeface="Times New Roman"/>
                <a:cs typeface="Times New Roman"/>
              </a:rPr>
              <a:t>Preferences should be submitted mid-tour or no later than 16 months prior to PRD</a:t>
            </a:r>
            <a:endParaRPr lang="en-US" sz="2000" b="0" i="0">
              <a:solidFill>
                <a:srgbClr val="000000"/>
              </a:solidFill>
              <a:latin typeface="Times New Roman"/>
              <a:ea typeface="Calibri"/>
              <a:cs typeface="Times New Roman"/>
            </a:endParaRPr>
          </a:p>
          <a:p>
            <a:pPr lvl="1">
              <a:lnSpc>
                <a:spcPct val="100000"/>
              </a:lnSpc>
              <a:spcBef>
                <a:spcPts val="600"/>
              </a:spcBef>
              <a:spcAft>
                <a:spcPts val="600"/>
              </a:spcAft>
            </a:pPr>
            <a:r>
              <a:rPr lang="en-US" sz="2000" b="0" i="0" dirty="0">
                <a:solidFill>
                  <a:srgbClr val="000000"/>
                </a:solidFill>
                <a:latin typeface="Times New Roman"/>
                <a:cs typeface="Times New Roman"/>
              </a:rPr>
              <a:t>Order negotiation window starts 12/11 months prior to PRD</a:t>
            </a:r>
            <a:endParaRPr lang="en-US" sz="2000" b="0" i="0">
              <a:solidFill>
                <a:srgbClr val="000000"/>
              </a:solidFill>
              <a:latin typeface="Times New Roman"/>
              <a:ea typeface="Calibri"/>
              <a:cs typeface="Times New Roman"/>
            </a:endParaRPr>
          </a:p>
          <a:p>
            <a:pPr lvl="1">
              <a:lnSpc>
                <a:spcPct val="100000"/>
              </a:lnSpc>
              <a:spcBef>
                <a:spcPts val="600"/>
              </a:spcBef>
              <a:spcAft>
                <a:spcPts val="600"/>
              </a:spcAft>
            </a:pPr>
            <a:r>
              <a:rPr lang="en-US" sz="2000" b="0" i="0" dirty="0">
                <a:solidFill>
                  <a:srgbClr val="000000"/>
                </a:solidFill>
                <a:latin typeface="Times New Roman"/>
                <a:cs typeface="Times New Roman"/>
              </a:rPr>
              <a:t>If interested in Special Programs, recommend CDB with CoC and CCC, and ensure discussion of Special programs with detailer </a:t>
            </a:r>
            <a:r>
              <a:rPr lang="en-US" sz="2000" b="0" i="0" u="sng" dirty="0">
                <a:solidFill>
                  <a:srgbClr val="000000"/>
                </a:solidFill>
                <a:latin typeface="Times New Roman"/>
                <a:cs typeface="Times New Roman"/>
              </a:rPr>
              <a:t>PRIOR</a:t>
            </a:r>
            <a:r>
              <a:rPr lang="en-US" sz="2000" b="0" i="0" dirty="0">
                <a:solidFill>
                  <a:srgbClr val="000000"/>
                </a:solidFill>
                <a:latin typeface="Times New Roman"/>
                <a:cs typeface="Times New Roman"/>
              </a:rPr>
              <a:t> to entering negotiations window</a:t>
            </a:r>
            <a:endParaRPr lang="en-US" sz="2000" b="0" i="0">
              <a:solidFill>
                <a:srgbClr val="000000"/>
              </a:solidFill>
              <a:latin typeface="Times New Roman"/>
              <a:ea typeface="Calibri"/>
              <a:cs typeface="Times New Roman"/>
            </a:endParaRPr>
          </a:p>
          <a:p>
            <a:pPr lvl="2">
              <a:lnSpc>
                <a:spcPct val="100000"/>
              </a:lnSpc>
              <a:spcBef>
                <a:spcPts val="600"/>
              </a:spcBef>
              <a:spcAft>
                <a:spcPts val="600"/>
              </a:spcAft>
            </a:pPr>
            <a:r>
              <a:rPr lang="en-US" dirty="0">
                <a:solidFill>
                  <a:srgbClr val="000000"/>
                </a:solidFill>
                <a:latin typeface="Times New Roman"/>
                <a:ea typeface="Calibri"/>
                <a:cs typeface="Calibri"/>
              </a:rPr>
              <a:t>Refer to the applicable MPM article to determine when to apply for special duty</a:t>
            </a:r>
          </a:p>
          <a:p>
            <a:pPr marL="342900" lvl="1" indent="0">
              <a:buNone/>
            </a:pPr>
            <a:r>
              <a:rPr lang="en-US" sz="2000" b="0" i="0" dirty="0">
                <a:solidFill>
                  <a:srgbClr val="000000"/>
                </a:solidFill>
                <a:latin typeface="Calibri"/>
              </a:rPr>
              <a:t> </a:t>
            </a:r>
            <a:endParaRPr lang="en-US" sz="2000" b="0" i="0" dirty="0">
              <a:solidFill>
                <a:srgbClr val="000000"/>
              </a:solidFill>
              <a:latin typeface="Calibri"/>
              <a:ea typeface="Calibri"/>
              <a:cs typeface="Calibri"/>
            </a:endParaRPr>
          </a:p>
          <a:p>
            <a:pPr marL="342900" lvl="1" indent="0">
              <a:buNone/>
            </a:pPr>
            <a:endParaRPr lang="en-US" sz="2200"/>
          </a:p>
          <a:p>
            <a:endParaRPr lang="en-US" sz="2400"/>
          </a:p>
        </p:txBody>
      </p:sp>
      <p:sp>
        <p:nvSpPr>
          <p:cNvPr id="5" name="Title 1">
            <a:extLst>
              <a:ext uri="{FF2B5EF4-FFF2-40B4-BE49-F238E27FC236}">
                <a16:creationId xmlns:a16="http://schemas.microsoft.com/office/drawing/2014/main" id="{FC331D53-994D-8D9B-39D4-5583A2376698}"/>
              </a:ext>
            </a:extLst>
          </p:cNvPr>
          <p:cNvSpPr>
            <a:spLocks noGrp="1"/>
          </p:cNvSpPr>
          <p:nvPr>
            <p:ph type="title"/>
          </p:nvPr>
        </p:nvSpPr>
        <p:spPr>
          <a:xfrm>
            <a:off x="-4317" y="1087"/>
            <a:ext cx="12194615" cy="1325563"/>
          </a:xfrm>
        </p:spPr>
        <p:txBody>
          <a:bodyPr>
            <a:noAutofit/>
          </a:bodyPr>
          <a:lstStyle/>
          <a:p>
            <a:pPr algn="ctr"/>
            <a:r>
              <a:rPr lang="en-US" sz="3200" b="1" i="0" dirty="0">
                <a:solidFill>
                  <a:srgbClr val="000000"/>
                </a:solidFill>
                <a:latin typeface="Times New Roman"/>
                <a:ea typeface="Tahoma"/>
                <a:cs typeface="Tahoma"/>
              </a:rPr>
              <a:t>Enlisted Assignment System</a:t>
            </a:r>
            <a:br>
              <a:rPr lang="en-US" sz="2800" dirty="0">
                <a:solidFill>
                  <a:srgbClr val="000000"/>
                </a:solidFill>
                <a:latin typeface="Calibri"/>
                <a:ea typeface="Tahoma"/>
                <a:cs typeface="Tahoma"/>
              </a:rPr>
            </a:br>
            <a:r>
              <a:rPr lang="en-US" sz="2000" dirty="0" err="1">
                <a:solidFill>
                  <a:srgbClr val="000000"/>
                </a:solidFill>
                <a:latin typeface="Times New Roman"/>
                <a:ea typeface="Tahoma"/>
                <a:cs typeface="Tahoma"/>
              </a:rPr>
              <a:t>MyNavy</a:t>
            </a:r>
            <a:r>
              <a:rPr lang="en-US" sz="2000" dirty="0">
                <a:solidFill>
                  <a:srgbClr val="000000"/>
                </a:solidFill>
                <a:latin typeface="Times New Roman"/>
                <a:ea typeface="Tahoma"/>
                <a:cs typeface="Tahoma"/>
              </a:rPr>
              <a:t> Assignment (MNA)</a:t>
            </a:r>
            <a:endParaRPr lang="en-US" sz="2000" i="0" dirty="0">
              <a:solidFill>
                <a:srgbClr val="000000"/>
              </a:solidFill>
              <a:latin typeface="Times New Roman"/>
              <a:ea typeface="Tahoma"/>
              <a:cs typeface="Tahoma"/>
            </a:endParaRPr>
          </a:p>
        </p:txBody>
      </p:sp>
    </p:spTree>
    <p:extLst>
      <p:ext uri="{BB962C8B-B14F-4D97-AF65-F5344CB8AC3E}">
        <p14:creationId xmlns:p14="http://schemas.microsoft.com/office/powerpoint/2010/main" val="3580000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B2727AD1366E48A3C341A92A39677A" ma:contentTypeVersion="3" ma:contentTypeDescription="Create a new document." ma:contentTypeScope="" ma:versionID="aa4f8122a2d469bd63a3ddaea1e9f398">
  <xsd:schema xmlns:xsd="http://www.w3.org/2001/XMLSchema" xmlns:xs="http://www.w3.org/2001/XMLSchema" xmlns:p="http://schemas.microsoft.com/office/2006/metadata/properties" xmlns:ns2="0caf38a1-3a1c-4f86-b30f-ec0eec563c4d" targetNamespace="http://schemas.microsoft.com/office/2006/metadata/properties" ma:root="true" ma:fieldsID="7a4888f717ccd471d270bfd4b045b54d" ns2:_="">
    <xsd:import namespace="0caf38a1-3a1c-4f86-b30f-ec0eec563c4d"/>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af38a1-3a1c-4f86-b30f-ec0eec563c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CFF94F-4C1E-44E3-89FB-965E390B2E91}">
  <ds:schemaRefs>
    <ds:schemaRef ds:uri="0caf38a1-3a1c-4f86-b30f-ec0eec563c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1550D16-4EFE-4723-B520-302E5E643AB5}">
  <ds:schemaRefs>
    <ds:schemaRef ds:uri="http://schemas.microsoft.com/office/2006/documentManagement/types"/>
    <ds:schemaRef ds:uri="http://schemas.openxmlformats.org/package/2006/metadata/core-properties"/>
    <ds:schemaRef ds:uri="http://purl.org/dc/elements/1.1/"/>
    <ds:schemaRef ds:uri="http://purl.org/dc/terms/"/>
    <ds:schemaRef ds:uri="0caf38a1-3a1c-4f86-b30f-ec0eec563c4d"/>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5DAE6C2A-FE33-484B-BBD0-D616CE8164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TotalTime>
  <Words>6178</Words>
  <Application>Microsoft Office PowerPoint</Application>
  <PresentationFormat>Widescreen</PresentationFormat>
  <Paragraphs>663</Paragraphs>
  <Slides>38</Slides>
  <Notes>38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Aptos</vt:lpstr>
      <vt:lpstr>Aptos Display</vt:lpstr>
      <vt:lpstr>Arial</vt:lpstr>
      <vt:lpstr>Arial,Sans-Serif</vt:lpstr>
      <vt:lpstr>Baskerville Old Face</vt:lpstr>
      <vt:lpstr>Calibri</vt:lpstr>
      <vt:lpstr>Tahoma</vt:lpstr>
      <vt:lpstr>Times New Roman</vt:lpstr>
      <vt:lpstr>Wingdings</vt:lpstr>
      <vt:lpstr>Wingdings,Sans-Serif</vt:lpstr>
      <vt:lpstr>Office Theme</vt:lpstr>
      <vt:lpstr>PowerPoint Presentation</vt:lpstr>
      <vt:lpstr>Enabling Objectives</vt:lpstr>
      <vt:lpstr>References</vt:lpstr>
      <vt:lpstr>References</vt:lpstr>
      <vt:lpstr>Enlisted Assignment System Purpose</vt:lpstr>
      <vt:lpstr>Enlisted Assignment System Common Terms Definitions</vt:lpstr>
      <vt:lpstr>Enlisted Assignment System Manning Control</vt:lpstr>
      <vt:lpstr>Enlisted Assignment System Detailer</vt:lpstr>
      <vt:lpstr>Enlisted Assignment System MyNavy Assignment (MNA)</vt:lpstr>
      <vt:lpstr>Enlisted Assignment System MyNavy Assignment (MNA)</vt:lpstr>
      <vt:lpstr>Enlisted Assignment System MyNavy Assignment (MNA)</vt:lpstr>
      <vt:lpstr>Enlisted Assignment System MyNavy Assignment (MNA) Negiation Window Schedule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and Review</vt:lpstr>
      <vt:lpstr>PowerPoint Presentation</vt:lpstr>
    </vt:vector>
  </TitlesOfParts>
  <Company>HPES NMCI 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 ENLISTED ASSIGNMENTS</dc:title>
  <dc:creator>BUPERS</dc:creator>
  <cp:lastModifiedBy>Williams, Shanita A (Nita) SCPO USN CHNAVPERS MIL TN (USA)</cp:lastModifiedBy>
  <cp:revision>284</cp:revision>
  <dcterms:created xsi:type="dcterms:W3CDTF">2025-06-01T00:52:09Z</dcterms:created>
  <dcterms:modified xsi:type="dcterms:W3CDTF">2025-12-08T16:37:15Z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0x010100E7B2727AD1366E48A3C341A92A39677A</vt:lpwstr>
  </property>
</Properties>
</file>